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648" r:id="rId1"/>
  </p:sldMasterIdLst>
  <p:sldIdLst>
    <p:sldId id="256" r:id="rId2"/>
    <p:sldId id="259" r:id="rId3"/>
    <p:sldId id="260" r:id="rId4"/>
    <p:sldId id="329" r:id="rId5"/>
    <p:sldId id="307" r:id="rId6"/>
    <p:sldId id="308" r:id="rId7"/>
    <p:sldId id="264" r:id="rId8"/>
    <p:sldId id="311" r:id="rId9"/>
    <p:sldId id="272" r:id="rId10"/>
    <p:sldId id="312" r:id="rId11"/>
    <p:sldId id="313" r:id="rId12"/>
    <p:sldId id="314" r:id="rId13"/>
    <p:sldId id="316" r:id="rId14"/>
    <p:sldId id="317" r:id="rId15"/>
    <p:sldId id="319" r:id="rId16"/>
    <p:sldId id="263" r:id="rId17"/>
    <p:sldId id="315" r:id="rId18"/>
    <p:sldId id="320" r:id="rId19"/>
    <p:sldId id="321" r:id="rId20"/>
    <p:sldId id="322" r:id="rId21"/>
    <p:sldId id="323" r:id="rId22"/>
    <p:sldId id="324" r:id="rId23"/>
    <p:sldId id="326" r:id="rId24"/>
    <p:sldId id="299" r:id="rId25"/>
    <p:sldId id="266" r:id="rId26"/>
    <p:sldId id="271" r:id="rId27"/>
    <p:sldId id="273" r:id="rId28"/>
    <p:sldId id="274" r:id="rId29"/>
    <p:sldId id="275" r:id="rId30"/>
    <p:sldId id="276" r:id="rId31"/>
    <p:sldId id="277" r:id="rId32"/>
    <p:sldId id="278" r:id="rId33"/>
    <p:sldId id="300" r:id="rId34"/>
    <p:sldId id="301" r:id="rId35"/>
    <p:sldId id="302" r:id="rId36"/>
    <p:sldId id="303" r:id="rId37"/>
    <p:sldId id="304" r:id="rId38"/>
    <p:sldId id="281" r:id="rId39"/>
    <p:sldId id="288" r:id="rId40"/>
    <p:sldId id="289" r:id="rId41"/>
    <p:sldId id="290" r:id="rId42"/>
    <p:sldId id="291" r:id="rId43"/>
    <p:sldId id="279" r:id="rId44"/>
    <p:sldId id="280" r:id="rId45"/>
    <p:sldId id="305" r:id="rId46"/>
  </p:sldIdLst>
  <p:sldSz cx="12192000" cy="6858000"/>
  <p:notesSz cx="6797675" cy="9928225"/>
  <p:embeddedFontLst>
    <p:embeddedFont>
      <p:font typeface="Wingdings 2" panose="05020102010507070707" pitchFamily="18" charset="2"/>
      <p:regular r:id="rId47"/>
    </p:embeddedFont>
    <p:embeddedFont>
      <p:font typeface="Corbel" panose="020B050302020402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348167#l0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AD1A78A46803EA9C3D72139977322E35842D4861CEB1BA9C668BD7F0C1F57E178D3A9753B0EBBU5R1L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375353/8000e7a60465da85265a35c74bbe83ff3c251912/" TargetMode="External"/><Relationship Id="rId13" Type="http://schemas.openxmlformats.org/officeDocument/2006/relationships/hyperlink" Target="http://www.consultant.ru/document/cons_doc_LAW_375353/28e2c9bd03b1e231bc59226a5e69d49cdaa3e8ad/" TargetMode="External"/><Relationship Id="rId3" Type="http://schemas.openxmlformats.org/officeDocument/2006/relationships/hyperlink" Target="http://www.consultant.ru/document/cons_doc_LAW_375353/f3a56a2238c2a712069a50a58936a52fa32fa118/" TargetMode="External"/><Relationship Id="rId7" Type="http://schemas.openxmlformats.org/officeDocument/2006/relationships/hyperlink" Target="http://www.consultant.ru/document/cons_doc_LAW_375353/c54bf6a9b79ae804dacade649b421009b6b98ae9/" TargetMode="External"/><Relationship Id="rId12" Type="http://schemas.openxmlformats.org/officeDocument/2006/relationships/hyperlink" Target="http://www.consultant.ru/document/cons_doc_LAW_375353/140559d3bb863371e68b9c8dd197e2cb4a7b5283/" TargetMode="External"/><Relationship Id="rId2" Type="http://schemas.openxmlformats.org/officeDocument/2006/relationships/hyperlink" Target="http://www.consultant.ru/document/cons_doc_LAW_375353/1909b30455fc0eb4c1cfa6dc7b7029f36dabea77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onsultant.ru/document/cons_doc_LAW_375353/f0e59583535b88589c7fb500d5479e6fd51fd350/" TargetMode="External"/><Relationship Id="rId11" Type="http://schemas.openxmlformats.org/officeDocument/2006/relationships/hyperlink" Target="http://www.consultant.ru/document/cons_doc_LAW_375353/f7231d0fe4e77c309d94973b463724141edec486/" TargetMode="External"/><Relationship Id="rId5" Type="http://schemas.openxmlformats.org/officeDocument/2006/relationships/hyperlink" Target="http://www.consultant.ru/document/cons_doc_LAW_375353/97e037080d7df49443822deb6087d3281805db04/" TargetMode="External"/><Relationship Id="rId10" Type="http://schemas.openxmlformats.org/officeDocument/2006/relationships/hyperlink" Target="http://www.consultant.ru/document/cons_doc_LAW_375353/c956b2ba1e286ccda096741e652894ea3dd032db/" TargetMode="External"/><Relationship Id="rId4" Type="http://schemas.openxmlformats.org/officeDocument/2006/relationships/hyperlink" Target="http://www.consultant.ru/document/cons_doc_LAW_375353/b0592dfd522aad60fee047be16b9986137451c06/" TargetMode="External"/><Relationship Id="rId9" Type="http://schemas.openxmlformats.org/officeDocument/2006/relationships/hyperlink" Target="http://www.consultant.ru/document/cons_doc_LAW_375353/919c3e6af3acebbd7c3a61a21a7d7a4afc4de02c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379487#l4332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884" y="3591097"/>
            <a:ext cx="692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Грядущие изменения. Практика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обязательных предварительных (периодических) медицинских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2" y="1208548"/>
            <a:ext cx="4297684" cy="106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175" y="5220394"/>
            <a:ext cx="3865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 развитию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профилактических медицинских осмотров «Президент-Мед»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Галкина Дарья Михайловна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9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78" y="867266"/>
            <a:ext cx="11029616" cy="5667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6478" y="1548714"/>
            <a:ext cx="11029617" cy="45472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анамнеза, выявления отягощенной наследственности, жалоб, симптомов, характерных для следующих неинфекционных заболеваний и состояний: стенокардии, перенесенной транзиторной ишемической атаки или острого нарушения мозгового кровообращения, хронической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легких, заболеваний желудочно-кишечного тракта,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дорсопатий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определения факторов риска и других патологических состояний и заболеваний, повышающих вероятность развития хронических неинфекционных заболеваний: курения, риска пагубного потребления алкоголя, риска потребления наркотических средств и психотропных веществ без назначения врача,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физической активности;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44" y="678737"/>
            <a:ext cx="11029616" cy="5667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598" y="1245475"/>
            <a:ext cx="11029617" cy="5442707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антропометрии (измерение роста, массы тела, окружности талии) индекса массы тела, который проходят граждане в возрасте от 18 лет и старше;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крови (гемоглобин, цветной показатель, эритроциты, тромбоциты, лейкоциты, лейкоцитарная формула, СОЭ);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клинический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мочи (удельный вес, белок, сахар, микроскопия осадка);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электрокардиография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покое, которую проходят граждане в возрасте от 18 лет и старше;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измерение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артериального давления на периферических артериях, которое проходят граждане в возрасте от 18 лет и старше;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общего холестерина в крови (допускается использование экспресс-метода), которое проходят граждане в возрасте от 18 лет и старше;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глюкозы в крови натощак (допускается использование экспресс-метода), которое проходят граждане в возрасте от 18 лет и старше;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относительного сердечно-сосудистого риска у граждан в возрасте от 18 до 40 лет включительно. Сердечно-сосудистый риск определяется по шкале сердечно-сосудистого риска SCORE, при этом у граждан, имеющих сердечно-сосудистые заболевания атеросклеротического генеза, сахарный диабет второго типа и хроническое заболевание почек, уровень абсолютного сердечно-сосудистого риска по шкале риска SCORE не определяется и расценивается как очень высокий вне зависимости от показателей шкалы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ФЛГ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внутриглазного давления при прохождении предварительного осмотра выполняется у граждан в возрасте с 40 лет и старше.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44" y="678737"/>
            <a:ext cx="11029616" cy="5667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598" y="1245475"/>
            <a:ext cx="11029617" cy="5442707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/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врача-терапевта,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врача-невролога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врача-психиатра и врача-нарколога;</a:t>
            </a:r>
          </a:p>
          <a:p>
            <a:pPr fontAlgn="base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-Женщины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осмотр врачом - акушером-гинекологом с проведением бактериологического (на флору) и цитологического (на атипичные клетки) исследования,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органов малого таза;</a:t>
            </a:r>
          </a:p>
          <a:p>
            <a:pPr fontAlgn="base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-Женщины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старше 40 лет - маммографию обеих молочных желез в двух проекциях. Маммография не проводится, если в течение предшествующих 12 месяцев проводилась маммография или компьютерная томография молочных желез.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исследования и осмотры врачей-специалистов проводятся в случаях, установленных приложением к настоящему Порядку.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44" y="678737"/>
            <a:ext cx="11029616" cy="5667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РАБОТАДАТЕЛЬ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598" y="1245475"/>
            <a:ext cx="11029617" cy="5442707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Работодатель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организовать лицам, поступающим на работу, прохождение диспансеризации (первого этапа) и (или) ежегодного профилактического медицинского осмотра взрослого населения с целью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врачебной комиссии, необходимых при подготовке заключения по итогам предварительного осмотра.</a:t>
            </a:r>
          </a:p>
          <a:p>
            <a:pPr fontAlgn="base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стоимость услуг, оказываемых при проведении диспансеризации (первого этапа) и (или) ежегодного профилактического медицинского осмотра и оплачиваемых за счет средств обязательного медицинского страхования, не учитывается в оплате по договору, заключенному с работодателем на проведение предварительного осмотра.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44" y="678737"/>
            <a:ext cx="11029616" cy="5667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РАБОТАДАТЕЛЬ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598" y="1245475"/>
            <a:ext cx="11029617" cy="5442707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затруднения в оценке результатов осмотра лицу, поступающему на работу, в связи с имеющимся у него заболеванием выдается справка о необходимости дополнительного медицинского обследования. Работодателю направляется информация о выдаче такой справки, а лицо, поступающее на работу, считается не прошедшим предварительный осмотр с учетом выявленных заболеваний (состояний) и медицинских противопоказаний к осуществлению отдельных видов работ. Проведение экспертизы профессиональной пригодности проводится в таких случаях лицом, поступающим на работу, самостоятельно в рамках программы государственной гарантии бесплатного оказания гражданам медицинской помощи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r>
              <a:rPr lang="ru-RU" b="1" dirty="0" smtClean="0"/>
              <a:t>По результатам предварительного осмотра: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986" y="3770960"/>
            <a:ext cx="11029617" cy="598671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составляется в трех экземплярах, один экземпляр которого не позднее 5 рабочих дней выдается лицу, поступающему на работу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второй экземпляр Заключения приобщается к медицинской карте, оформляемой в медицинской организации, в которой проводился предварительный осмотр, третий - направляется работодателю.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доступа у медицинской организации в единую государственную информационную систему в сфере здравоохранения заключение в форме электронного документа в соответствии с порядком организации системы документооборота в сфере охраны здоровья в части ведения медицинской документации в форме электронных документов вносится медицинской организацией не позднее 5 рабочих дней в единую государственную информационную систему в сфере здравоохранения.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в форме электронного документа может передаваться по защищенным каналам связи, с соблюдением требований законодательства Российской Федерации о защите персональных данных.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4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599725"/>
            <a:ext cx="11029616" cy="566738"/>
          </a:xfrm>
        </p:spPr>
        <p:txBody>
          <a:bodyPr/>
          <a:lstStyle/>
          <a:p>
            <a:pPr algn="ctr"/>
            <a:r>
              <a:rPr lang="ru-RU" b="1" dirty="0"/>
              <a:t>Периодический медицинский </a:t>
            </a:r>
            <a:r>
              <a:rPr lang="ru-RU" b="1" dirty="0" smtClean="0"/>
              <a:t>осмотр</a:t>
            </a: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81193" y="6134100"/>
            <a:ext cx="11029616" cy="299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/>
              <a:t>Рисунок 2 – Схема проведения периодических медосмотров.</a:t>
            </a:r>
            <a:endParaRPr lang="ru-RU" sz="14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1659355"/>
            <a:ext cx="11172825" cy="41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3265864"/>
            <a:ext cx="10156478" cy="36561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Частота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периодических медицинских осмотров определяется типами вредных и (или) опасных производственных факторов, воздействующих на работника, или видами выполняемых работ. Периодические осмотры проводятся не реже чем в сроки, предусмотренные приложением к настоящему Порядку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введения в соответствии с Федеральным законом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от 21 декабря 1994 г. N 68-ФЗ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"О защите населения и территорий от чрезвычайных ситуаций природного и техногенного характера"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 или режима чрезвычайной ситуации проведение периодических осмотров, указанных в приложении к настоящему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работодателя может быть отложено, но не более чем на 6 месяцев.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99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3706" y="3396493"/>
            <a:ext cx="10156478" cy="365610"/>
          </a:xfrm>
        </p:spPr>
        <p:txBody>
          <a:bodyPr>
            <a:noAutofit/>
          </a:bodyPr>
          <a:lstStyle/>
          <a:p>
            <a:pPr fontAlgn="base"/>
            <a:endParaRPr lang="ru-RU" sz="1800" dirty="0" smtClean="0"/>
          </a:p>
          <a:p>
            <a:pPr fontAlgn="base"/>
            <a:endParaRPr lang="ru-RU" sz="1800" dirty="0"/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осмотры проходят работники:</a:t>
            </a:r>
          </a:p>
          <a:p>
            <a:pPr fontAlgn="base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работах с вредными и (или) опасными условиями труда (в том числе на подземных работах), а также на работах, связанных с движением транспорта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организаций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промышленности, общественного питания и торговли, водопроводных сооружений, медицинских организаций и детских учреждений, а также некоторых других работодателей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приложением к Порядку.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7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9237" y="3274573"/>
            <a:ext cx="10156478" cy="365610"/>
          </a:xfrm>
        </p:spPr>
        <p:txBody>
          <a:bodyPr>
            <a:noAutofit/>
          </a:bodyPr>
          <a:lstStyle/>
          <a:p>
            <a:pPr fontAlgn="base"/>
            <a:endParaRPr lang="ru-RU" sz="1800" dirty="0" smtClean="0"/>
          </a:p>
          <a:p>
            <a:pPr fontAlgn="base"/>
            <a:endParaRPr lang="ru-RU" sz="1800" dirty="0"/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организаций пищевой промышленности, общественного питания и торговли, водопроводных сооружений, медицинских организаций и детских учреждений, а также некоторых других работодателей, которые проходят медицинские осмотры в целях охраны здоровья населения, предупреждения возникновения и распространения заболеваний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и утвержденный работодателем, не позднее 10 рабочих дней направляется в территориальный орган федерального органа исполнительной власти, уполномоченного на осуществление федерального государственного санитарно-эпидемиологического надзора, по фактическому месту нахождения работодателя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Поименные списки составляются и утверждаются работодателем (его уполномоченным представителем) и не позднее чем за 2 месяца до согласованной с медицинской организацией датой начала проведения периодического осмотра и направляются работодателем в указанную медицинскую организацию, если иной срок не установлен договором между работником и работодателем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7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581192" y="925274"/>
            <a:ext cx="11029615" cy="544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ОБ ОСНОВАХ ОХРАНЫ ЗДОРОВЬЯ ГРАЖДАН В РОССИЙСКОЙ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ноября 2011 г. N 323-ФЗ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24.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работников, занятых на отдельных видах работ, на охрану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целях охраны здоровья и сохранения способности к труду, предупреждения и своевременного выявления профессиональных заболеваний работники, занятые на работах с вредными и (или) опасными производственными факторами, а также в случаях, предусмотренных законодательством Российской Федерации, работники, занятые на отдельных видах работ, проходят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медицинские осмотры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9237" y="3274573"/>
            <a:ext cx="10156478" cy="365610"/>
          </a:xfrm>
        </p:spPr>
        <p:txBody>
          <a:bodyPr>
            <a:noAutofit/>
          </a:bodyPr>
          <a:lstStyle/>
          <a:p>
            <a:pPr fontAlgn="base"/>
            <a:endParaRPr lang="ru-RU" sz="1800" dirty="0" smtClean="0"/>
          </a:p>
          <a:p>
            <a:pPr fontAlgn="base"/>
            <a:endParaRPr lang="ru-RU" sz="1800" dirty="0"/>
          </a:p>
          <a:p>
            <a:pPr fontAlgn="base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в срок не позднее 10 рабочих дней с момента получения от работодателя поименного списка (но не позднее чем за 14 рабочих дней до согласованной с работодателем даты начала проведения периодического осмотра) на основании поименного списка составляет календарный план проведения периодического осмотра (далее - календарный план).</a:t>
            </a:r>
          </a:p>
          <a:p>
            <a:pPr fontAlgn="base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согласовывается медицинской организацией с работодателем (его представителем) и утверждается руководителем медицинской организации.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10 рабочих дней до согласованной с медицинской организацией даты начала проведения периодического осмотра обязан ознакомить работников, подлежащих периодическому осмотру, с календарным планом.</a:t>
            </a:r>
          </a:p>
        </p:txBody>
      </p:sp>
    </p:spTree>
    <p:extLst>
      <p:ext uri="{BB962C8B-B14F-4D97-AF65-F5344CB8AC3E}">
        <p14:creationId xmlns:p14="http://schemas.microsoft.com/office/powerpoint/2010/main" val="121697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9237" y="3274573"/>
            <a:ext cx="10156478" cy="365610"/>
          </a:xfrm>
        </p:spPr>
        <p:txBody>
          <a:bodyPr>
            <a:noAutofit/>
          </a:bodyPr>
          <a:lstStyle/>
          <a:p>
            <a:pPr fontAlgn="base"/>
            <a:endParaRPr lang="ru-RU" sz="1800" dirty="0" smtClean="0"/>
          </a:p>
          <a:p>
            <a:pPr fontAlgn="base"/>
            <a:endParaRPr lang="ru-RU" sz="1800" dirty="0"/>
          </a:p>
          <a:p>
            <a:pPr fontAlgn="base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в срок не позднее 10 рабочих дней с момента получения от работодателя поименного списка (но не позднее чем за 14 рабочих дней до согласованной с работодателем даты начала проведения периодического осмотра) на основании поименного списка составляет календарный план проведения периодического осмотра (далее - календарный план).</a:t>
            </a:r>
          </a:p>
          <a:p>
            <a:pPr fontAlgn="base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согласовывается медицинской организацией с работодателем (его представителем) и утверждается руководителем медицинской организации.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10 рабочих дней до согласованной с медицинской организацией даты начала проведения периодического осмотра обязан ознакомить работников, подлежащих периодическому осмотру, с календарным планом.</a:t>
            </a:r>
          </a:p>
        </p:txBody>
      </p:sp>
    </p:spTree>
    <p:extLst>
      <p:ext uri="{BB962C8B-B14F-4D97-AF65-F5344CB8AC3E}">
        <p14:creationId xmlns:p14="http://schemas.microsoft.com/office/powerpoint/2010/main" val="345297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9237" y="3274573"/>
            <a:ext cx="10156478" cy="365610"/>
          </a:xfrm>
        </p:spPr>
        <p:txBody>
          <a:bodyPr>
            <a:noAutofit/>
          </a:bodyPr>
          <a:lstStyle/>
          <a:p>
            <a:pPr fontAlgn="base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прохождения работником периодического осмотра медицинской организацией оформляется Заключение по его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в пяти экземплярах, один экземпляр которого не позднее 5 рабочих дней выдается работнику. Второй экземпляр Заключения приобщается к медицинской карте, оформляемой в медицинской организации, в которой проводился периодический осмотр, третий - направляется работодателю, четвертый - в медицинскую организацию, к которой работник прикреплен для медицинского обслуживания, пятый - по письменному запросу в Фонд социального страхования с письменного согласия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5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18075"/>
            <a:ext cx="11029616" cy="566738"/>
          </a:xfrm>
        </p:spPr>
        <p:txBody>
          <a:bodyPr/>
          <a:lstStyle/>
          <a:p>
            <a:pPr fontAlgn="base"/>
            <a:r>
              <a:rPr lang="ru-RU" b="1" dirty="0"/>
              <a:t>Порядок проведения периодических осмотров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9237" y="3274573"/>
            <a:ext cx="10156478" cy="365610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860" y="2694524"/>
            <a:ext cx="10655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проведения периодических осмотров медицинская организация не позднее чем через 30 дней после завершения проведения периодических осмотров обобщает их результаты и совместно с территориальными органами федерального органа исполнительной власти, уполномоченного на осуществление государственного контроля и надзора в сфере обеспечения санитарно-эпидемиологического благополучия населения, и представителями работодателя составляет заключительный акт.</a:t>
            </a:r>
          </a:p>
        </p:txBody>
      </p:sp>
    </p:spTree>
    <p:extLst>
      <p:ext uri="{BB962C8B-B14F-4D97-AF65-F5344CB8AC3E}">
        <p14:creationId xmlns:p14="http://schemas.microsoft.com/office/powerpoint/2010/main" val="393946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16718"/>
          <a:stretch/>
        </p:blipFill>
        <p:spPr>
          <a:xfrm>
            <a:off x="3155078" y="656706"/>
            <a:ext cx="5697977" cy="58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58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590203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15165"/>
          <a:stretch/>
        </p:blipFill>
        <p:spPr>
          <a:xfrm rot="16200000">
            <a:off x="3164185" y="-2018416"/>
            <a:ext cx="5910349" cy="112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6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6788"/>
          <a:stretch/>
        </p:blipFill>
        <p:spPr>
          <a:xfrm>
            <a:off x="3552623" y="714894"/>
            <a:ext cx="4804121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6667"/>
          <a:stretch/>
        </p:blipFill>
        <p:spPr>
          <a:xfrm>
            <a:off x="3512524" y="731520"/>
            <a:ext cx="4851067" cy="60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5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8000"/>
          <a:stretch/>
        </p:blipFill>
        <p:spPr>
          <a:xfrm>
            <a:off x="3594186" y="723207"/>
            <a:ext cx="4804121" cy="60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9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581192" y="925274"/>
            <a:ext cx="11029615" cy="544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213 Трудового кодекса РФ, Работники, занятые на тяжелых работах и на работах с вредными и (или) опасными условиями труда (в том числе на подземных работах), а также на работах, связанных с движением транспорта, проходят обязательные предварительные (при поступлении на работу) и периодические (для лиц в возрасте до 21 года - ежегодные) медицинские осмотры (обследования) для определения пригодности этих работников для выполнения поручаемой работы и предупреждения профессиональных заболеваний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Минздрава РФ от 28.01.2021 N 29Н. "Об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pPr lvl="1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4815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b="6667"/>
          <a:stretch/>
        </p:blipFill>
        <p:spPr>
          <a:xfrm>
            <a:off x="3628902" y="756458"/>
            <a:ext cx="4851067" cy="60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9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6183" r="1906" b="4969"/>
          <a:stretch/>
        </p:blipFill>
        <p:spPr>
          <a:xfrm>
            <a:off x="3807229" y="631767"/>
            <a:ext cx="4447309" cy="60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5333"/>
          <a:stretch/>
        </p:blipFill>
        <p:spPr>
          <a:xfrm>
            <a:off x="3595652" y="640080"/>
            <a:ext cx="485106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55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8775" y="-775668"/>
            <a:ext cx="6551393" cy="92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63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8193"/>
          <a:stretch/>
        </p:blipFill>
        <p:spPr>
          <a:xfrm rot="5400000">
            <a:off x="2938090" y="-1409935"/>
            <a:ext cx="6001790" cy="102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6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r="8788"/>
          <a:stretch/>
        </p:blipFill>
        <p:spPr>
          <a:xfrm rot="16200000">
            <a:off x="2994395" y="-1457930"/>
            <a:ext cx="6059982" cy="103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03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8103"/>
          <a:stretch/>
        </p:blipFill>
        <p:spPr>
          <a:xfrm rot="16200000">
            <a:off x="3029810" y="-1718352"/>
            <a:ext cx="5960585" cy="10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58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8274"/>
          <a:stretch/>
        </p:blipFill>
        <p:spPr>
          <a:xfrm rot="16200000">
            <a:off x="3366488" y="-2137594"/>
            <a:ext cx="5386652" cy="114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3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836284"/>
            <a:ext cx="11029616" cy="566738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Профнепригодные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что с ними делать?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1403022"/>
            <a:ext cx="11029617" cy="491465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подозрения о наличии у работника профессионального заболевания при проведении ПМО медицинская организация выдает работнику направление в центр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специализированную медицинскую организацию, имеющую право на проведение экспертизы связи заболевания с профессией, а также оформляет и направляет в установленном порядке извещение об установлении предварительного диагноза профессионального заболевания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случаях затруднения определения профессиональной пригодности работника в связи с имеющимся у него заболеванием и с целью экспертизы профессиональной пригодности медицинская организация направляет работника в центр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специализированную медицинскую организацию, имеющую право на проведение экспертизы связи заболевания с профессией и профессиональной пригодности в соответствии с действующим законодательством РФ. 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у работника выявлены проблемы в состоянии здоровья и медицинская комиссия выдала соответствующее заключение, работодатель обязан перевести работника на другую имеющуюся в организации работу, не противопоказанную ему по состоянию здоровья (на это обстоятельство указывает статья 73 ТК РФ). Если работник не согласен на перевод либо в организации нет соответствующей работы, трудовой договор прекращается по п. 8 ч. 1 ст. 77 ТК РФ.</a:t>
            </a:r>
          </a:p>
        </p:txBody>
      </p:sp>
    </p:spTree>
    <p:extLst>
      <p:ext uri="{BB962C8B-B14F-4D97-AF65-F5344CB8AC3E}">
        <p14:creationId xmlns:p14="http://schemas.microsoft.com/office/powerpoint/2010/main" val="110092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836284"/>
            <a:ext cx="11029616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аспекты психиатрического освидетельствования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1559775"/>
            <a:ext cx="11029617" cy="40085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обязанностей работодателя в сфере охраны труда является организация как обязательных предварительных и периодических медицинских осмотров (далее – ПМО), так и обязательных психиатрических освидетельствований работников (далее – ОПО) (ст. 212 ТК РФ).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Основными нормативными документами, которые определяют порядок организации и проведения ОПО,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(ст. 213 ТК РФ);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28 апреля 1993 г. № 377 «О реализации закона Российской Федерации “О психиатрической помощи и гарантиях прав граждан при ее оказании”»;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23 сентября 2002 г. № 695 «О прохождении обязательного психиатрического освидетельствования работниками, осуществляющими отдельные виды деятельности, в том числе деятельность, связанную с источниками повышенной опасности (с влиянием вредных веществ и неблагоприятных производственных факторов), а также работающими в условиях повышенной опасности».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здравоохранения г. Москвы от 18.09.2008 N 705</a:t>
            </a:r>
          </a:p>
        </p:txBody>
      </p:sp>
    </p:spTree>
    <p:extLst>
      <p:ext uri="{BB962C8B-B14F-4D97-AF65-F5344CB8AC3E}">
        <p14:creationId xmlns:p14="http://schemas.microsoft.com/office/powerpoint/2010/main" val="283873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96" y="1241735"/>
            <a:ext cx="11029616" cy="5667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Минздрава РФ от 28.01.2021 N 29Н.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770" y="1808473"/>
            <a:ext cx="11029617" cy="4637902"/>
          </a:xfrm>
        </p:spPr>
        <p:txBody>
          <a:bodyPr numCol="1">
            <a:normAutofit fontScale="92500" lnSpcReduction="20000"/>
          </a:bodyPr>
          <a:lstStyle/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 1.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Порядок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I. Общие положения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II. Порядок проведения предварительных осмотров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III. Порядок проведения периодических осмотров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Приложение. Периодичность и объем обязательных предварительных и периодических медицинских осмотров работников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I. Химические факторы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II. Биологические факторы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III. Аэрозоли преимущественно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фиброгенного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действия (АПФД) и пыли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IV. Физические факторы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V. Факторы трудового процесса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VI.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Выполняемые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работы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Приложение N 2. Перечень медицинских противопоказаний к работам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1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836283"/>
            <a:ext cx="11029616" cy="95743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психиатрическое освидетельствование должны проходить работники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1793719"/>
            <a:ext cx="11029617" cy="18472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связана с источниками повышенной опасности (имеется влияние вредных веществ и неблагоприятных производственных факторов);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трудятся в условиях повышенной 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в отдельных видах деятельности (ч. шестая ст. 213 ТК РФ).</a:t>
            </a:r>
          </a:p>
        </p:txBody>
      </p:sp>
    </p:spTree>
    <p:extLst>
      <p:ext uri="{BB962C8B-B14F-4D97-AF65-F5344CB8AC3E}">
        <p14:creationId xmlns:p14="http://schemas.microsoft.com/office/powerpoint/2010/main" val="2137789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836284"/>
            <a:ext cx="11029616" cy="7431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обязательное психиатрическое освидетельствование, следует учитывать, что работодатель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1710593"/>
            <a:ext cx="11029617" cy="4075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на работу самостоятельно, исходя из условий труда, определяет необходимость организации ОПО для будущего работника и в последующем отслеживает прохождение повторных освидетельствований не реже одного раза в пять лет;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какой медицинской организации работник (будущий работник) будет проходить ОПО, и заключает договор с данной медицинской организацией;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(будущему работнику) направление на ОПО, в котором в обязательном порядке указываются пункты перечня постановления Правительства РФ № 377, в отношении которых работник обязан пройти ОПО;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к исполнению служебных обязанностей только при наличии заключения по результатам ОПО об отсутствии медицинских психиатрических противопоказаний к тем производственным факторам и видам работ, которые были указаны работодателем в направлении;</a:t>
            </a:r>
          </a:p>
        </p:txBody>
      </p:sp>
    </p:spTree>
    <p:extLst>
      <p:ext uri="{BB962C8B-B14F-4D97-AF65-F5344CB8AC3E}">
        <p14:creationId xmlns:p14="http://schemas.microsoft.com/office/powerpoint/2010/main" val="2933554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836284"/>
            <a:ext cx="11029616" cy="566738"/>
          </a:xfrm>
        </p:spPr>
        <p:txBody>
          <a:bodyPr>
            <a:normAutofit/>
          </a:bodyPr>
          <a:lstStyle/>
          <a:p>
            <a:r>
              <a:rPr lang="ru-RU" dirty="0"/>
              <a:t>Главное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1403021"/>
            <a:ext cx="11029617" cy="49645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является отдельным и самостоятельным видом освидетельствования работников.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освидетельствование проводится по направлению и за счет средств работодателя вне зависимости от результата.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врачебными психиатрическими комиссиями медицинских организаций государственной и муниципальной систем здравоохранения только при наличии направления от работодателя.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организацию, в которой будет проводиться освидетельствование, определяет работодатель.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возмещать работнику в полном объеме денежные средства, потраченные на проведение освидетельствования.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работник не прошел в установленном порядке обязательное психиатрическое освидетельствование, в соответствие со ст.76 Трудового кодекса РФ работодатель обязан отстранить его от работы. При повторном нарушении он может быть уволен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79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212" r="1734" b="19879"/>
          <a:stretch/>
        </p:blipFill>
        <p:spPr>
          <a:xfrm>
            <a:off x="3682538" y="1064027"/>
            <a:ext cx="4688378" cy="51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4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 b="14545"/>
          <a:stretch/>
        </p:blipFill>
        <p:spPr>
          <a:xfrm>
            <a:off x="3612277" y="814647"/>
            <a:ext cx="4851067" cy="55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6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1884" y="3621432"/>
            <a:ext cx="692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Спасибо, за </a:t>
            </a:r>
            <a:r>
              <a:rPr lang="ru-RU" sz="3600" b="1" dirty="0" smtClean="0">
                <a:solidFill>
                  <a:schemeClr val="bg1"/>
                </a:solidFill>
              </a:rPr>
              <a:t>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2" y="876039"/>
            <a:ext cx="4297684" cy="106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993" y="4506138"/>
            <a:ext cx="3865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+</a:t>
            </a:r>
            <a:r>
              <a:rPr lang="ru-RU" sz="1400" b="1" dirty="0">
                <a:solidFill>
                  <a:schemeClr val="bg1"/>
                </a:solidFill>
              </a:rPr>
              <a:t>7 (499) </a:t>
            </a:r>
            <a:r>
              <a:rPr lang="ru-RU" sz="1400" b="1" dirty="0" smtClean="0">
                <a:solidFill>
                  <a:schemeClr val="bg1"/>
                </a:solidFill>
              </a:rPr>
              <a:t>653-80-05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http</a:t>
            </a:r>
            <a:r>
              <a:rPr lang="ru-RU" sz="1400" b="1" dirty="0">
                <a:solidFill>
                  <a:schemeClr val="bg1"/>
                </a:solidFill>
              </a:rPr>
              <a:t>://</a:t>
            </a:r>
            <a:r>
              <a:rPr lang="ru-RU" sz="1400" b="1" dirty="0" smtClean="0">
                <a:solidFill>
                  <a:schemeClr val="bg1"/>
                </a:solidFill>
              </a:rPr>
              <a:t>prezident-</a:t>
            </a:r>
            <a:r>
              <a:rPr lang="en-US" sz="1400" b="1" dirty="0" smtClean="0">
                <a:solidFill>
                  <a:schemeClr val="bg1"/>
                </a:solidFill>
              </a:rPr>
              <a:t>prof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r>
              <a:rPr lang="ru-RU" sz="1400" b="1" dirty="0" err="1" smtClean="0">
                <a:solidFill>
                  <a:schemeClr val="bg1"/>
                </a:solidFill>
              </a:rPr>
              <a:t>ru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galkina</a:t>
            </a:r>
            <a:r>
              <a:rPr lang="en-US" sz="1400" b="1" dirty="0" err="1" smtClean="0">
                <a:solidFill>
                  <a:schemeClr val="bg1"/>
                </a:solidFill>
              </a:rPr>
              <a:t>,d@president-med.ru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5208" y="2302625"/>
            <a:ext cx="47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B5C93"/>
                </a:solidFill>
              </a:rPr>
              <a:t>Мы в ответе за тех, кого допустили к работе!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99" y="4594428"/>
            <a:ext cx="213656" cy="213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90" y="5002153"/>
            <a:ext cx="244007" cy="198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2" y="5431682"/>
            <a:ext cx="244007" cy="2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96" y="1241735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ОБЯЗАТЕЛЬНЫХ ПРЕДВАРИТЕЛЬНЫХ И ПЕРИОДИЧЕСКИХ МЕДИЦИНСКИХ ОСМОТРОВ РАБОТНИКОВ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770" y="1808473"/>
            <a:ext cx="11029617" cy="463790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обязательных предварительных и периодических медицинских осмотров работников, предусмотренных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четвертой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статьи 213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Трудового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Российской Федерации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устанавливает правила проведения обязательных предварительных медицинских осмотров (обследований) при поступлении на работу и периодических медицинских осмотров (обследований)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 периодические осмотры проводятся медицинскими организациями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организационно-правовой формы, имеющие право на проведение предварительных и периодических медицинских осмотров (далее - медицинские организации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работников может проводиться мобильными медицинскими бригадами врачей-специалистов медицинской организации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 перед проведением периодических осмотров мобильными медицинскими бригадами врачей-специалистов проходят в медицинских организациях диагностические исследования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предварительного или периодического осмотра медицинской организацией формируется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действующая врачебная комиссия.</a:t>
            </a:r>
          </a:p>
          <a:p>
            <a:pPr fontAlgn="base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врачебной комиссии включаются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врачи-специалисты, прошедшие в установленном порядке повышение квалификации по специальности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или имеющие действующий сертификат по специальности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96" y="1241735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ОБЯЗАТЕЛЬНЫХ ПРЕДВАРИТЕЛЬНЫХ И ПЕРИОДИЧЕСКИХ МЕДИЦИНСКИХ ОСМОТРОВ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6478" y="1548714"/>
            <a:ext cx="11029617" cy="4637902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предварительного или периодического осмотра работника (лица, поступающего на работу) учитываются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ранее проведенных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позднее одного года)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или периодического осмотра, диспансеризации, иных медицинских осмотров, подтвержденных медицинскими документами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полученных путем электронного обмена между медицинскими организациями, за исключением случаев выявления у него симптомов и синдромов заболеваний, свидетельствующих о наличии медицинских показаний для повторного проведения исследований либо иных медицинских мероприятий в рамках предварительного или периодического осмотра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2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3" y="815546"/>
            <a:ext cx="11029616" cy="57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4175" y="3900883"/>
            <a:ext cx="11029617" cy="598671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-Направление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работодателя;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-СНИЛС;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-Паспорт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иной документ, удостоверяющий личность);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-Решение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врачебной комиссии, проводившей обязательное психиатрическое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освидетельствование;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-Полис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(добровольного) медицинского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-Медицинская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проводящая медицинский осмотр, может получить в рамках электронного обмена медицинскими документами результаты ранее проведенной диспансеризации и других медицинских осмотров лица, поступающего на работу, до его явки на медицинский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-Лицо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поступающее на работу, вправе предоставить выписку из медицинской карты пациента, получающего медицинскую помощь в амбулаторных условиях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медицинская карта), медицинской организации, к которой он прикреплен для медицинского обслуживания, с результатами диспансеризации (при наличии).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2"/>
          <p:cNvSpPr>
            <a:spLocks noGrp="1"/>
          </p:cNvSpPr>
          <p:nvPr>
            <p:ph type="title"/>
          </p:nvPr>
        </p:nvSpPr>
        <p:spPr>
          <a:xfrm>
            <a:off x="514803" y="1120277"/>
            <a:ext cx="11028363" cy="867161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Необходимые документы для прохождения медосмотра: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737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15" y="598516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526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3798</TotalTime>
  <Words>2478</Words>
  <Application>Microsoft Office PowerPoint</Application>
  <PresentationFormat>Широкоэкранный</PresentationFormat>
  <Paragraphs>139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Wingdings 2</vt:lpstr>
      <vt:lpstr>Times New Roman</vt:lpstr>
      <vt:lpstr>Arial</vt:lpstr>
      <vt:lpstr>Gill Sans MT</vt:lpstr>
      <vt:lpstr>Corbel</vt:lpstr>
      <vt:lpstr>Дивиденд</vt:lpstr>
      <vt:lpstr>Презентация PowerPoint</vt:lpstr>
      <vt:lpstr>Презентация PowerPoint</vt:lpstr>
      <vt:lpstr>Презентация PowerPoint</vt:lpstr>
      <vt:lpstr>Структура Приказ Минздрава РФ от 28.01.2021 N 29Н. </vt:lpstr>
      <vt:lpstr>ПОРЯДОК ПРОВЕДЕНИЯ ОБЯЗАТЕЛЬНЫХ ПРЕДВАРИТЕЛЬНЫХ И ПЕРИОДИЧЕСКИХ МЕДИЦИНСКИХ ОСМОТРОВ РАБОТНИКОВ </vt:lpstr>
      <vt:lpstr>ПОРЯДОК ПРОВЕДЕНИЯ ОБЯЗАТЕЛЬНЫХ ПРЕДВАРИТЕЛЬНЫХ И ПЕРИОДИЧЕСКИХ МЕДИЦИНСКИХ ОСМОТРОВ РАБОТНИКОВ </vt:lpstr>
      <vt:lpstr>Презентация PowerPoint</vt:lpstr>
      <vt:lpstr>Необходимые документы для прохождения медосмотра:</vt:lpstr>
      <vt:lpstr>Презентация PowerPoint</vt:lpstr>
      <vt:lpstr>Анкетирование</vt:lpstr>
      <vt:lpstr>Основные исследования: </vt:lpstr>
      <vt:lpstr>Основные СПЕЦИАЛИСТЫ: </vt:lpstr>
      <vt:lpstr>ВНИМАНИЕ РАБОТАДАТЕЛЬ! </vt:lpstr>
      <vt:lpstr>ВНИМАНИЕ РАБОТАДАТЕЛЬ! </vt:lpstr>
      <vt:lpstr>По результатам предварительного осмотра:</vt:lpstr>
      <vt:lpstr>Периодический медицинский осмотр</vt:lpstr>
      <vt:lpstr>Порядок проведения периодических осмотров</vt:lpstr>
      <vt:lpstr>Порядок проведения периодических осмотров</vt:lpstr>
      <vt:lpstr>Порядок проведения периодических осмотров</vt:lpstr>
      <vt:lpstr>Порядок проведения периодических осмотров</vt:lpstr>
      <vt:lpstr>Порядок проведения периодических осмотров</vt:lpstr>
      <vt:lpstr>Порядок проведения периодических осмотров</vt:lpstr>
      <vt:lpstr>Порядок проведения периодических осмотров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Профнепригодные. И что с ними делать?</vt:lpstr>
      <vt:lpstr>Организационные аспекты психиатрического освидетельствования</vt:lpstr>
      <vt:lpstr>Обязательное психиатрическое освидетельствование должны проходить работники:</vt:lpstr>
      <vt:lpstr>Организуя обязательное психиатрическое освидетельствование, следует учитывать, что работодатель:</vt:lpstr>
      <vt:lpstr>Главное: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</dc:creator>
  <cp:lastModifiedBy>Галкина Дарья Михайловна</cp:lastModifiedBy>
  <cp:revision>45</cp:revision>
  <cp:lastPrinted>2021-03-17T15:33:09Z</cp:lastPrinted>
  <dcterms:created xsi:type="dcterms:W3CDTF">2017-02-16T09:33:16Z</dcterms:created>
  <dcterms:modified xsi:type="dcterms:W3CDTF">2021-03-19T11:11:24Z</dcterms:modified>
</cp:coreProperties>
</file>