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9" r:id="rId2"/>
    <p:sldId id="330" r:id="rId3"/>
    <p:sldId id="312" r:id="rId4"/>
    <p:sldId id="310" r:id="rId5"/>
    <p:sldId id="313" r:id="rId6"/>
    <p:sldId id="305" r:id="rId7"/>
    <p:sldId id="326" r:id="rId8"/>
    <p:sldId id="279" r:id="rId9"/>
    <p:sldId id="280" r:id="rId10"/>
    <p:sldId id="282" r:id="rId11"/>
    <p:sldId id="283" r:id="rId12"/>
    <p:sldId id="272" r:id="rId13"/>
    <p:sldId id="323" r:id="rId14"/>
    <p:sldId id="324" r:id="rId15"/>
    <p:sldId id="325" r:id="rId16"/>
    <p:sldId id="301" r:id="rId17"/>
    <p:sldId id="319" r:id="rId18"/>
    <p:sldId id="318" r:id="rId19"/>
    <p:sldId id="321" r:id="rId20"/>
    <p:sldId id="320" r:id="rId21"/>
    <p:sldId id="322" r:id="rId22"/>
    <p:sldId id="327" r:id="rId23"/>
    <p:sldId id="304" r:id="rId24"/>
    <p:sldId id="274" r:id="rId25"/>
    <p:sldId id="276" r:id="rId26"/>
    <p:sldId id="30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9056D-6D92-43C9-8034-F87906AE9B72}" type="doc">
      <dgm:prSet loTypeId="urn:microsoft.com/office/officeart/2005/8/layout/vList3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2BF3158-24AA-4111-BA17-845A929DDA96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4800" b="1" dirty="0" smtClean="0">
              <a:solidFill>
                <a:srgbClr val="FFFF00"/>
              </a:solidFill>
            </a:rPr>
            <a:t>МЕЖДУНАРОДНЫЕ</a:t>
          </a:r>
        </a:p>
        <a:p>
          <a:r>
            <a:rPr lang="ru-RU" sz="4800" b="1" dirty="0" smtClean="0">
              <a:solidFill>
                <a:srgbClr val="FFFF00"/>
              </a:solidFill>
            </a:rPr>
            <a:t>И РОССИЙСКИЕ </a:t>
          </a:r>
          <a:r>
            <a:rPr lang="ru-RU" sz="4800" b="1" dirty="0" smtClean="0">
              <a:solidFill>
                <a:srgbClr val="FFFF00"/>
              </a:solidFill>
            </a:rPr>
            <a:t>НОВАЦИИ</a:t>
          </a:r>
        </a:p>
        <a:p>
          <a:r>
            <a:rPr lang="ru-RU" sz="4800" b="1" dirty="0" smtClean="0">
              <a:solidFill>
                <a:srgbClr val="FFFF00"/>
              </a:solidFill>
            </a:rPr>
            <a:t> </a:t>
          </a:r>
          <a:r>
            <a:rPr lang="ru-RU" sz="4800" b="1" dirty="0" smtClean="0">
              <a:solidFill>
                <a:srgbClr val="FFFF00"/>
              </a:solidFill>
            </a:rPr>
            <a:t>О </a:t>
          </a:r>
          <a:r>
            <a:rPr lang="ru-RU" sz="4800" b="1" dirty="0" smtClean="0">
              <a:solidFill>
                <a:srgbClr val="FFFF00"/>
              </a:solidFill>
            </a:rPr>
            <a:t>БЕЗОПАСНОСТИ</a:t>
          </a:r>
        </a:p>
        <a:p>
          <a:r>
            <a:rPr lang="ru-RU" sz="4800" b="1" dirty="0" smtClean="0">
              <a:solidFill>
                <a:srgbClr val="FFFF00"/>
              </a:solidFill>
            </a:rPr>
            <a:t> </a:t>
          </a:r>
          <a:r>
            <a:rPr lang="ru-RU" sz="4800" b="1" dirty="0" smtClean="0">
              <a:solidFill>
                <a:srgbClr val="FFFF00"/>
              </a:solidFill>
            </a:rPr>
            <a:t>И ГИГИЕНЕ ТРУДА</a:t>
          </a:r>
        </a:p>
        <a:p>
          <a:r>
            <a:rPr lang="ru-RU" sz="2800" dirty="0" smtClean="0">
              <a:solidFill>
                <a:schemeClr val="bg1"/>
              </a:solidFill>
            </a:rPr>
            <a:t>Крылов К.Д., </a:t>
          </a:r>
          <a:r>
            <a:rPr lang="ru-RU" sz="2800" dirty="0" err="1" smtClean="0">
              <a:solidFill>
                <a:schemeClr val="bg1"/>
              </a:solidFill>
            </a:rPr>
            <a:t>д.ю.н</a:t>
          </a:r>
          <a:r>
            <a:rPr lang="ru-RU" sz="2800" dirty="0" smtClean="0">
              <a:solidFill>
                <a:schemeClr val="bg1"/>
              </a:solidFill>
            </a:rPr>
            <a:t>., профессор</a:t>
          </a:r>
        </a:p>
        <a:p>
          <a:r>
            <a:rPr lang="ru-RU" sz="1600" dirty="0" smtClean="0">
              <a:solidFill>
                <a:schemeClr val="bg1"/>
              </a:solidFill>
            </a:rPr>
            <a:t>кафедры трудового права и права социального обеспечения</a:t>
          </a:r>
        </a:p>
        <a:p>
          <a:r>
            <a:rPr lang="ru-RU" sz="1600" dirty="0" smtClean="0">
              <a:solidFill>
                <a:schemeClr val="bg1"/>
              </a:solidFill>
            </a:rPr>
            <a:t>Московского  государственного  юридического  университета им. О.Е. </a:t>
          </a:r>
          <a:r>
            <a:rPr lang="ru-RU" sz="1600" dirty="0" err="1" smtClean="0">
              <a:solidFill>
                <a:schemeClr val="bg1"/>
              </a:solidFill>
            </a:rPr>
            <a:t>Кутафина</a:t>
          </a:r>
          <a:endParaRPr lang="ru-RU" sz="1600" dirty="0">
            <a:solidFill>
              <a:schemeClr val="bg1"/>
            </a:solidFill>
          </a:endParaRPr>
        </a:p>
      </dgm:t>
    </dgm:pt>
    <dgm:pt modelId="{DA3B5FFB-3074-447A-B472-95C772DEE02A}" type="parTrans" cxnId="{F5798E08-2264-4F13-A31E-64D2F277823E}">
      <dgm:prSet/>
      <dgm:spPr/>
      <dgm:t>
        <a:bodyPr/>
        <a:lstStyle/>
        <a:p>
          <a:endParaRPr lang="ru-RU"/>
        </a:p>
      </dgm:t>
    </dgm:pt>
    <dgm:pt modelId="{2F02B9A8-5652-4E18-8FC8-1FC1CBD9C271}" type="sibTrans" cxnId="{F5798E08-2264-4F13-A31E-64D2F277823E}">
      <dgm:prSet/>
      <dgm:spPr/>
      <dgm:t>
        <a:bodyPr/>
        <a:lstStyle/>
        <a:p>
          <a:endParaRPr lang="ru-RU"/>
        </a:p>
      </dgm:t>
    </dgm:pt>
    <dgm:pt modelId="{8C7906AE-5C6B-4F94-96C1-B89D6C96CA34}" type="pres">
      <dgm:prSet presAssocID="{4579056D-6D92-43C9-8034-F87906AE9B7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A467CD-7086-4BF8-90F3-358B1117E11F}" type="pres">
      <dgm:prSet presAssocID="{82BF3158-24AA-4111-BA17-845A929DDA96}" presName="composite" presStyleCnt="0"/>
      <dgm:spPr/>
    </dgm:pt>
    <dgm:pt modelId="{F06371B9-F96A-4CEC-A392-8B4D2B4E44CB}" type="pres">
      <dgm:prSet presAssocID="{82BF3158-24AA-4111-BA17-845A929DDA9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ru-RU"/>
        </a:p>
      </dgm:t>
    </dgm:pt>
    <dgm:pt modelId="{BE67C38B-D7BE-4DF0-B064-00BF3078412B}" type="pres">
      <dgm:prSet presAssocID="{82BF3158-24AA-4111-BA17-845A929DDA96}" presName="txShp" presStyleLbl="node1" presStyleIdx="0" presStyleCnt="1" custScaleX="150376" custScaleY="204916" custLinFactNeighborX="-9062" custLinFactNeighborY="-32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B87C96-68ED-4DC6-A88C-05D016F7B70D}" type="presOf" srcId="{4579056D-6D92-43C9-8034-F87906AE9B72}" destId="{8C7906AE-5C6B-4F94-96C1-B89D6C96CA34}" srcOrd="0" destOrd="0" presId="urn:microsoft.com/office/officeart/2005/8/layout/vList3#1"/>
    <dgm:cxn modelId="{08ADF93B-593E-4350-ADFC-18DF44BA0B65}" type="presOf" srcId="{82BF3158-24AA-4111-BA17-845A929DDA96}" destId="{BE67C38B-D7BE-4DF0-B064-00BF3078412B}" srcOrd="0" destOrd="0" presId="urn:microsoft.com/office/officeart/2005/8/layout/vList3#1"/>
    <dgm:cxn modelId="{F5798E08-2264-4F13-A31E-64D2F277823E}" srcId="{4579056D-6D92-43C9-8034-F87906AE9B72}" destId="{82BF3158-24AA-4111-BA17-845A929DDA96}" srcOrd="0" destOrd="0" parTransId="{DA3B5FFB-3074-447A-B472-95C772DEE02A}" sibTransId="{2F02B9A8-5652-4E18-8FC8-1FC1CBD9C271}"/>
    <dgm:cxn modelId="{E25421C4-A40B-4476-B905-CC92E48997DC}" type="presParOf" srcId="{8C7906AE-5C6B-4F94-96C1-B89D6C96CA34}" destId="{3CA467CD-7086-4BF8-90F3-358B1117E11F}" srcOrd="0" destOrd="0" presId="urn:microsoft.com/office/officeart/2005/8/layout/vList3#1"/>
    <dgm:cxn modelId="{B1AFA5CA-2ED5-4B9A-84BB-C7DD2FCF775E}" type="presParOf" srcId="{3CA467CD-7086-4BF8-90F3-358B1117E11F}" destId="{F06371B9-F96A-4CEC-A392-8B4D2B4E44CB}" srcOrd="0" destOrd="0" presId="urn:microsoft.com/office/officeart/2005/8/layout/vList3#1"/>
    <dgm:cxn modelId="{1200DED5-922A-4FF8-B401-32252E3C0899}" type="presParOf" srcId="{3CA467CD-7086-4BF8-90F3-358B1117E11F}" destId="{BE67C38B-D7BE-4DF0-B064-00BF3078412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7C38B-D7BE-4DF0-B064-00BF3078412B}">
      <dsp:nvSpPr>
        <dsp:cNvPr id="0" name=""/>
        <dsp:cNvSpPr/>
      </dsp:nvSpPr>
      <dsp:spPr>
        <a:xfrm rot="10800000">
          <a:off x="-2" y="0"/>
          <a:ext cx="11145798" cy="6022360"/>
        </a:xfrm>
        <a:prstGeom prst="homePlate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295991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FFFF00"/>
              </a:solidFill>
            </a:rPr>
            <a:t>МЕЖДУНАРОДНЫЕ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FFFF00"/>
              </a:solidFill>
            </a:rPr>
            <a:t>И РОССИЙСКИЕ </a:t>
          </a:r>
          <a:r>
            <a:rPr lang="ru-RU" sz="4800" b="1" kern="1200" dirty="0" smtClean="0">
              <a:solidFill>
                <a:srgbClr val="FFFF00"/>
              </a:solidFill>
            </a:rPr>
            <a:t>НОВАЦИИ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FFFF00"/>
              </a:solidFill>
            </a:rPr>
            <a:t> </a:t>
          </a:r>
          <a:r>
            <a:rPr lang="ru-RU" sz="4800" b="1" kern="1200" dirty="0" smtClean="0">
              <a:solidFill>
                <a:srgbClr val="FFFF00"/>
              </a:solidFill>
            </a:rPr>
            <a:t>О </a:t>
          </a:r>
          <a:r>
            <a:rPr lang="ru-RU" sz="4800" b="1" kern="1200" dirty="0" smtClean="0">
              <a:solidFill>
                <a:srgbClr val="FFFF00"/>
              </a:solidFill>
            </a:rPr>
            <a:t>БЕЗОПАСНОСТИ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FFFF00"/>
              </a:solidFill>
            </a:rPr>
            <a:t> </a:t>
          </a:r>
          <a:r>
            <a:rPr lang="ru-RU" sz="4800" b="1" kern="1200" dirty="0" smtClean="0">
              <a:solidFill>
                <a:srgbClr val="FFFF00"/>
              </a:solidFill>
            </a:rPr>
            <a:t>И ГИГИЕНЕ ТРУДА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Крылов К.Д., </a:t>
          </a:r>
          <a:r>
            <a:rPr lang="ru-RU" sz="2800" kern="1200" dirty="0" err="1" smtClean="0">
              <a:solidFill>
                <a:schemeClr val="bg1"/>
              </a:solidFill>
            </a:rPr>
            <a:t>д.ю.н</a:t>
          </a:r>
          <a:r>
            <a:rPr lang="ru-RU" sz="2800" kern="1200" dirty="0" smtClean="0">
              <a:solidFill>
                <a:schemeClr val="bg1"/>
              </a:solidFill>
            </a:rPr>
            <a:t>., профессор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кафедры трудового права и права социального обеспечения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Московского  государственного  юридического  университета им. О.Е. </a:t>
          </a:r>
          <a:r>
            <a:rPr lang="ru-RU" sz="1600" kern="1200" dirty="0" err="1" smtClean="0">
              <a:solidFill>
                <a:schemeClr val="bg1"/>
              </a:solidFill>
            </a:rPr>
            <a:t>Кутафина</a:t>
          </a:r>
          <a:endParaRPr lang="ru-RU" sz="1600" kern="1200" dirty="0">
            <a:solidFill>
              <a:schemeClr val="bg1"/>
            </a:solidFill>
          </a:endParaRPr>
        </a:p>
      </dsp:txBody>
      <dsp:txXfrm rot="10800000">
        <a:off x="1505588" y="0"/>
        <a:ext cx="9640208" cy="6022360"/>
      </dsp:txXfrm>
    </dsp:sp>
    <dsp:sp modelId="{F06371B9-F96A-4CEC-A392-8B4D2B4E44CB}">
      <dsp:nvSpPr>
        <dsp:cNvPr id="0" name=""/>
        <dsp:cNvSpPr/>
      </dsp:nvSpPr>
      <dsp:spPr>
        <a:xfrm>
          <a:off x="397449" y="1542895"/>
          <a:ext cx="2938941" cy="2938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40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5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4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9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0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0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285860"/>
            <a:ext cx="8301608" cy="2500330"/>
          </a:xfrm>
          <a:prstGeom prst="round2SameRect">
            <a:avLst>
              <a:gd name="adj1" fmla="val 13736"/>
              <a:gd name="adj2" fmla="val 0"/>
            </a:avLst>
          </a:prstGeo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endParaRPr lang="ru-RU" sz="2800" dirty="0">
              <a:latin typeface="Book Antiqua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570025"/>
              </p:ext>
            </p:extLst>
          </p:nvPr>
        </p:nvGraphicFramePr>
        <p:xfrm>
          <a:off x="428368" y="428604"/>
          <a:ext cx="11145794" cy="6024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828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"/>
            <a:ext cx="10972800" cy="624840"/>
          </a:xfrm>
        </p:spPr>
        <p:txBody>
          <a:bodyPr>
            <a:normAutofit fontScale="90000"/>
          </a:bodyPr>
          <a:lstStyle/>
          <a:p>
            <a:pPr indent="450215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Акты Международной организации труда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безопасности и гигиене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труда: отдельные риски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800100"/>
            <a:ext cx="11879580" cy="588263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Токсические вещества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Рекомендация 1919 года о профилактике сибирской язвы (3).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Рекомендация 1919 года о сатурнизме у женщин и детей (4).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1921 года о свинцовых белилах в малярном деле (13).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(115) и Рекомендация (114) 1960 года о защите от радиации.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(136) и Рекомендация (144) 1971 года о бензоле.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(139) и Рекомендация (147) 1974 года о профессиональных раковых заболеваниях.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(162) и Рекомендация (172) 1986 года об асбесте.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(170) и Рекомендация (177) 1990 года о химических веществах.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Рекомендация 2010 года о ВИЧ/СПИДе и сфере труда (200).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Машины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Конвенция (119) и Рекомендация (118) 1963 года о снабжении машин защитными приспособлениями.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Максимальный груз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Конвенция (127) и Рекомендация (128) 1967 года о максимальном грузе.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Загрязнение воздуха, шум и вибрация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Конвенция (148) и Рекомендация (156) 1977 года о производственной среде (загрязнение воздуха, шум и вибрация).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Иные риски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Рекомендация 2010 года о ВИЧ/СПИДе и сфере труда (200).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(190) и Рекомендация (206) 2019 года о насилии и домогательствах.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58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" y="106680"/>
            <a:ext cx="11734800" cy="8382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Акты Международной организации труда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безопасности и гигиене труда: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в некоторых областях деятельности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005840"/>
            <a:ext cx="11788140" cy="565403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i="1" dirty="0" smtClean="0"/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Строительная </a:t>
            </a:r>
            <a:r>
              <a:rPr lang="ru-RU" b="1" i="1" dirty="0">
                <a:solidFill>
                  <a:srgbClr val="002060"/>
                </a:solidFill>
              </a:rPr>
              <a:t>промышленность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Конвенция (167) и Рекомендация (175) 1988 года о безопасности и гигиене труда в строительстве.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(62) и Рекомендация (53) 1937 года о технике безопасности в строительстве.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Рекомендация 1937 года о сотрудничестве в деле предотвращения несчастных случаев в строительной промышленности (55).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Рекомендация 1937 года о профессиональной подготовке в строительной промышленности (56).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Торговля и учреждения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Конвенция (120) и Рекомендация (120) 1964 года о гигиене в торговле и учреждениях.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Портовые работы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Конвенция 1929 года об указании веса грузов, перевозимых на судах (27).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(пересмотренная) 1932 года о защите докеров от несчастных случаев (32).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(152) и Рекомендация (160) 1979 года о технике безопасности и гигиене труда (портовые работы).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918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116632"/>
            <a:ext cx="8928992" cy="50405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ПРАВОВЫЕ АКТЫ МОТ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326" y="620688"/>
            <a:ext cx="11225463" cy="612068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 2012 года «О минимальных уровнях социальной защиты» (202)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2014 года к Конвенции 1930 года о принудительном труде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 2014 г. «О дополнительных мерах в целях действенного пресечения принудительного труда» (203)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 2015 г. «О переходе от неформальной к формальной экономике» (204)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 2017 г. «О содействии занятости и достойному труду в целях обеспечения мира и предотвращения кризисов»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Рекомендация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 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предотвращении домогательств и насилия на рабочих местах</a:t>
            </a:r>
          </a:p>
          <a:p>
            <a:pPr algn="just"/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36104"/>
          </a:xfrm>
        </p:spPr>
        <p:txBody>
          <a:bodyPr>
            <a:normAutofit fontScale="90000"/>
          </a:bodyPr>
          <a:lstStyle/>
          <a:p>
            <a:pPr marL="514350" indent="-514350">
              <a:spcBef>
                <a:spcPct val="20000"/>
              </a:spcBef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Основополагающие международные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приципы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сфере труда с 2020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5251722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 объединения и действенное признание права на ведение коллективных переговоров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Упразднение всех форм принудительного или обязательного труда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Действенное запрещение детского труда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дискриминации в области труда и занятий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гигиена труда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48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80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сотрудничества между Российской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Федерацией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организацией труда на 2021-2024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80303"/>
            <a:ext cx="10972800" cy="57994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Безопасные </a:t>
            </a:r>
            <a:r>
              <a:rPr lang="ru-RU" sz="2400" b="1" dirty="0">
                <a:solidFill>
                  <a:srgbClr val="002060"/>
                </a:solidFill>
              </a:rPr>
              <a:t>и здоровые условия труда как основополагающий фактор обеспечения достойного </a:t>
            </a:r>
            <a:r>
              <a:rPr lang="ru-RU" sz="2400" b="1" dirty="0" smtClean="0">
                <a:solidFill>
                  <a:srgbClr val="002060"/>
                </a:solidFill>
              </a:rPr>
              <a:t>труда</a:t>
            </a:r>
          </a:p>
          <a:p>
            <a:r>
              <a:rPr lang="ru-RU" sz="2500" b="1" dirty="0" smtClean="0"/>
              <a:t>реформирование </a:t>
            </a:r>
            <a:r>
              <a:rPr lang="ru-RU" sz="2500" b="1" dirty="0"/>
              <a:t>системы охраны труда </a:t>
            </a:r>
            <a:endParaRPr lang="ru-RU" sz="2500" b="1" dirty="0" smtClean="0"/>
          </a:p>
          <a:p>
            <a:r>
              <a:rPr lang="ru-RU" sz="2500" b="1" dirty="0" smtClean="0"/>
              <a:t>выработка </a:t>
            </a:r>
            <a:r>
              <a:rPr lang="ru-RU" sz="2500" b="1" dirty="0"/>
              <a:t>современной доктрины по безопасности </a:t>
            </a:r>
            <a:r>
              <a:rPr lang="ru-RU" sz="2500" b="1" dirty="0" smtClean="0"/>
              <a:t>труда</a:t>
            </a:r>
          </a:p>
          <a:p>
            <a:r>
              <a:rPr lang="ru-RU" sz="2500" b="1" dirty="0" smtClean="0"/>
              <a:t>разработка государственной политики </a:t>
            </a:r>
            <a:r>
              <a:rPr lang="ru-RU" sz="2500" b="1" dirty="0"/>
              <a:t>по защите работников от профессиональных </a:t>
            </a:r>
            <a:r>
              <a:rPr lang="ru-RU" sz="2500" b="1" dirty="0" smtClean="0"/>
              <a:t>рисков </a:t>
            </a:r>
          </a:p>
          <a:p>
            <a:r>
              <a:rPr lang="ru-RU" sz="2500" b="1" dirty="0" smtClean="0"/>
              <a:t>институциональное </a:t>
            </a:r>
            <a:r>
              <a:rPr lang="ru-RU" sz="2500" b="1" dirty="0"/>
              <a:t>усиление взаимодействия руководства и </a:t>
            </a:r>
            <a:r>
              <a:rPr lang="ru-RU" sz="2500" b="1" dirty="0" smtClean="0"/>
              <a:t>сотрудников</a:t>
            </a:r>
          </a:p>
          <a:p>
            <a:r>
              <a:rPr lang="ru-RU" sz="2500" b="1" dirty="0" smtClean="0"/>
              <a:t>применение всех форм компенсации профессиональной утраты трудоспособности</a:t>
            </a:r>
          </a:p>
          <a:p>
            <a:r>
              <a:rPr lang="ru-RU" sz="2500" b="1" dirty="0" smtClean="0"/>
              <a:t>приоритетность институтов </a:t>
            </a:r>
            <a:r>
              <a:rPr lang="ru-RU" sz="2500" b="1" dirty="0"/>
              <a:t>индивидуальной оценки уровня и тяжести утраты трудоспособности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99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61" y="274638"/>
            <a:ext cx="11648303" cy="67271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совместных действий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трехсторонних партнеров и МОТ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47351"/>
            <a:ext cx="10972800" cy="574177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обсуждение </a:t>
            </a:r>
            <a:r>
              <a:rPr lang="ru-RU" dirty="0">
                <a:solidFill>
                  <a:srgbClr val="002060"/>
                </a:solidFill>
              </a:rPr>
              <a:t>и определение современных методов оценки состояния условий труда как основы создания системы превентивной защиты работников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проработка </a:t>
            </a:r>
            <a:r>
              <a:rPr lang="ru-RU" dirty="0">
                <a:solidFill>
                  <a:srgbClr val="002060"/>
                </a:solidFill>
              </a:rPr>
              <a:t>принципов безопасности труда с учетом социально-значимых заболеваний на основе международных трудовых </a:t>
            </a:r>
            <a:r>
              <a:rPr lang="ru-RU" dirty="0" smtClean="0">
                <a:solidFill>
                  <a:srgbClr val="002060"/>
                </a:solidFill>
              </a:rPr>
              <a:t>норм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вклад </a:t>
            </a:r>
            <a:r>
              <a:rPr lang="ru-RU" dirty="0">
                <a:solidFill>
                  <a:srgbClr val="002060"/>
                </a:solidFill>
              </a:rPr>
              <a:t>в регулирование удаленной работы с учетом вызовов, связанных с пандемией </a:t>
            </a:r>
            <a:r>
              <a:rPr lang="ru-RU" dirty="0" err="1">
                <a:solidFill>
                  <a:srgbClr val="002060"/>
                </a:solidFill>
              </a:rPr>
              <a:t>коронавирусной</a:t>
            </a:r>
            <a:r>
              <a:rPr lang="ru-RU" dirty="0">
                <a:solidFill>
                  <a:srgbClr val="002060"/>
                </a:solidFill>
              </a:rPr>
              <a:t> инфекции;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распространение </a:t>
            </a:r>
            <a:r>
              <a:rPr lang="ru-RU" dirty="0">
                <a:solidFill>
                  <a:srgbClr val="002060"/>
                </a:solidFill>
              </a:rPr>
              <a:t>и </a:t>
            </a:r>
            <a:r>
              <a:rPr lang="ru-RU" dirty="0" smtClean="0">
                <a:solidFill>
                  <a:srgbClr val="002060"/>
                </a:solidFill>
              </a:rPr>
              <a:t>применение </a:t>
            </a:r>
            <a:r>
              <a:rPr lang="ru-RU" dirty="0">
                <a:solidFill>
                  <a:srgbClr val="002060"/>
                </a:solidFill>
              </a:rPr>
              <a:t>передовой практики создания, формирования и эффективного функционирования комитетов (комиссий) по охране </a:t>
            </a:r>
            <a:r>
              <a:rPr lang="ru-RU" dirty="0" smtClean="0">
                <a:solidFill>
                  <a:srgbClr val="002060"/>
                </a:solidFill>
              </a:rPr>
              <a:t>труда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признание </a:t>
            </a:r>
            <a:r>
              <a:rPr lang="ru-RU" dirty="0">
                <a:solidFill>
                  <a:srgbClr val="002060"/>
                </a:solidFill>
              </a:rPr>
              <a:t>представителей работников системы охраны труда в соответствии с положениями Системы управления охраной труда, национальными законами и практикой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3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6680"/>
            <a:ext cx="10972800" cy="7162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 Президента РФ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рекомендации Минтруда России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0" y="975360"/>
            <a:ext cx="11871960" cy="5676899"/>
          </a:xfrm>
        </p:spPr>
        <p:txBody>
          <a:bodyPr>
            <a:normAutofit fontScale="70000" lnSpcReduction="20000"/>
          </a:bodyPr>
          <a:lstStyle/>
          <a:p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РФ от 25.03.2020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 "Об объявлении в Российской Федерации нерабочих дней"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2.04. 2020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№ 239 «О мерах по обеспечению санитарно-эпидемиологического благополучия населения на территории Российской Федерации в связи с распространением новой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(COVID-19)?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РФ от 28.04.2020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294 "О продлении действия мер по обеспечению санитарно-эпидемиологического благополучия населения на территории Российской Федерации в связи с распространением новой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(COVID-19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)«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&lt;Письмо&gt; Минтруда России от 16.03.2020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19-0/10/П-2261 &lt;О Методических рекомендациях по режиму труда органов государственной власти, органов местного самоуправления и организаций с участием государства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&lt;Письмо&gt;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от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26.03.2020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14-4/10/П-2696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Рекомендациях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и работодателям в связи с Указом Президента Российской Федерации от 25 марта 2020 г. № 206 «Об объявлении в Российской Федерации нерабочих дней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Письмо&gt; Минтруда России от 23.04.2020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14-2/10/П-3710 &lt;О направлении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применению гибких форм занятости в условиях предупреждения распространения новой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на территории РФ&gt;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7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2557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 2021 - V. Условия и охрана труда, промышленная и экологическая безопасность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32023"/>
            <a:ext cx="10972800" cy="5840626"/>
          </a:xfrm>
        </p:spPr>
        <p:txBody>
          <a:bodyPr>
            <a:normAutofit/>
          </a:bodyPr>
          <a:lstStyle/>
          <a:p>
            <a:r>
              <a:rPr lang="ru-RU" sz="2400" dirty="0"/>
              <a:t>5.1. Обеспечить принятие новых и пересмотр действующих норм и правил в сфере охраны труда с учетом современного уровня технологического развития. 5.2. Обеспечить совершенствование законодательства в целях систематизации, сокращения количества и актуализации обязательных требований, отмены устаревших норм и правил в сфере охраны труда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5.3</a:t>
            </a:r>
            <a:r>
              <a:rPr lang="ru-RU" sz="2400" dirty="0"/>
              <a:t>. Совершенствовать законодательство в сфере охраны труда в целях перехода от "списочного" порядка предоставления средств индивидуальной защиты в зависимости от наименования профессии (должности) работника к обеспечению средствами индивидуальной защиты в зависимости от выявленных на рабочем месте вредных производственных факторов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5.4</a:t>
            </a:r>
            <a:r>
              <a:rPr lang="ru-RU" sz="2400" dirty="0"/>
              <a:t>. Совершенствовать порядок обеспечения работников средствами индивидуальной защиты.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0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73" y="274638"/>
            <a:ext cx="11747157" cy="56562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 2021 - V. Условия и охрана труда, промышленная и экологическая безопасность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40259"/>
            <a:ext cx="10972800" cy="589005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5.5; 5.6</a:t>
            </a:r>
          </a:p>
          <a:p>
            <a:pPr marL="0" indent="0">
              <a:buNone/>
            </a:pPr>
            <a:r>
              <a:rPr lang="ru-RU" dirty="0" smtClean="0"/>
              <a:t>Содействовать </a:t>
            </a:r>
            <a:r>
              <a:rPr lang="ru-RU" dirty="0"/>
              <a:t>развитию и повышению эффективности законодательных и экономических механизмов мотивации </a:t>
            </a:r>
            <a:r>
              <a:rPr lang="ru-RU" dirty="0" smtClean="0"/>
              <a:t>работодателя</a:t>
            </a:r>
          </a:p>
          <a:p>
            <a:r>
              <a:rPr lang="ru-RU" dirty="0" smtClean="0"/>
              <a:t>- к </a:t>
            </a:r>
            <a:r>
              <a:rPr lang="ru-RU" dirty="0"/>
              <a:t>улучшению условий труда, предупреждению производственного травматизма и профессиональных заболеваний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- в </a:t>
            </a:r>
            <a:r>
              <a:rPr lang="ru-RU" dirty="0"/>
              <a:t>обеспечении объективного учета и регистрации несчастных случаев и профессиональных </a:t>
            </a:r>
            <a:r>
              <a:rPr lang="ru-RU" dirty="0" smtClean="0"/>
              <a:t>заболеваний</a:t>
            </a:r>
          </a:p>
          <a:p>
            <a:r>
              <a:rPr lang="ru-RU" dirty="0" smtClean="0"/>
              <a:t>- совершенствование </a:t>
            </a:r>
            <a:r>
              <a:rPr lang="ru-RU" dirty="0"/>
              <a:t>трудового законодательства в отношении учета и регистрации несчастных случаев и профессиональной заболеваемости на производстве в соответствии с Руководством Международной организации труда "Учет и уведомление о несчастных случаях на производстве и профессиональных заболеваниях" (1996 год).</a:t>
            </a:r>
          </a:p>
        </p:txBody>
      </p:sp>
    </p:spTree>
    <p:extLst>
      <p:ext uri="{BB962C8B-B14F-4D97-AF65-F5344CB8AC3E}">
        <p14:creationId xmlns:p14="http://schemas.microsoft.com/office/powerpoint/2010/main" val="1384181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849" y="274638"/>
            <a:ext cx="11640065" cy="59033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 2021 - V. Условия и охрана труда, промышленная и экологическая безопасность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782595"/>
            <a:ext cx="10972800" cy="589005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5.7. Обеспечить совершенствование системы и методов проведения предварительных и периодических медицинских осмотров (обследований), психиатрических освидетельствований работников, </a:t>
            </a:r>
            <a:r>
              <a:rPr lang="ru-RU" dirty="0" smtClean="0"/>
              <a:t>с </a:t>
            </a:r>
            <a:r>
              <a:rPr lang="ru-RU" dirty="0"/>
              <a:t>использованием современных технических средств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5.8</a:t>
            </a:r>
            <a:r>
              <a:rPr lang="ru-RU" dirty="0"/>
              <a:t>. Совершенствовать порядок прохождения работниками обучения по охране труда, инструктажей по охране труда и проверки знаний </a:t>
            </a:r>
            <a:r>
              <a:rPr lang="ru-RU" dirty="0" smtClean="0"/>
              <a:t>с </a:t>
            </a:r>
            <a:r>
              <a:rPr lang="ru-RU" dirty="0"/>
              <a:t>возможностью дистанционного обучения и контроля его результатов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5.9. Содействовать процессу развития и внедрения корпоративных систем медицины труда </a:t>
            </a:r>
            <a:endParaRPr lang="ru-RU" dirty="0" smtClean="0"/>
          </a:p>
          <a:p>
            <a:r>
              <a:rPr lang="ru-RU" dirty="0" smtClean="0"/>
              <a:t>5.10</a:t>
            </a:r>
            <a:r>
              <a:rPr lang="ru-RU" dirty="0"/>
              <a:t>. Проводить работу по развитию и внедрению современных методических рекомендаций по выявлению опасностей и оценке профессиональных </a:t>
            </a:r>
            <a:r>
              <a:rPr lang="ru-RU" dirty="0" smtClean="0"/>
              <a:t>рисков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64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охраны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апреля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63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Предвидеть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кризис и быть готовым к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нему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ИНВЕСТИРОВАТЬ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АДЕКВАТНЫЕ СИСТЕМЫ ОХРАНЫ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ww.ilo.org/wcmsp5/groups/public/---ed_protect/---protrav/---safework/documents/poster/wcms_773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16" y="3620932"/>
            <a:ext cx="2054628" cy="290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091" y="3620932"/>
            <a:ext cx="2008082" cy="2837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91" y="3773332"/>
            <a:ext cx="2008082" cy="28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49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3568"/>
            <a:ext cx="10972800" cy="70021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 2021 - V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Условия и охрана труда, промышленная и экологическая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22638"/>
            <a:ext cx="10972800" cy="5782961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5.9. Содействовать процессу развития и внедрения корпоративных систем медицины труда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5.13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оценки условий труда в целях выявления вредных или опасных производственных факторов, влияющих на здоровье человека в процессе трудовой деятельности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сближение и гармонизацию подходов к оценке условий труда с нормами международного трудового права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5.14.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 практики применения законодательства о специальной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труда в целях совершенствования ее нормативной базы.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5.15.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нормативно-правовой базы применения системы дистанционного контроля (надзора) за промышленной безопасностью опасных производственных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Обеспечить формирование электронного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документооборота в сфере охраны труда, промышленной безопасности с установлением приоритета дистанционного взаимодействия с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контрольно-надзорными органами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5.17.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федерального центра, осуществляющего учет несчастных случаев на производстве и формирующего единый подход к анализу производственного травматизма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внесение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в Трудовой кодекс Российской Федерации в части возложения обязанностей на работодателей по созданию здравпунктов и организации на их базе профилактики профессиональных заболеваний.</a:t>
            </a:r>
          </a:p>
        </p:txBody>
      </p:sp>
    </p:spTree>
    <p:extLst>
      <p:ext uri="{BB962C8B-B14F-4D97-AF65-F5344CB8AC3E}">
        <p14:creationId xmlns:p14="http://schemas.microsoft.com/office/powerpoint/2010/main" val="330290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8854"/>
            <a:ext cx="10972800" cy="66726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онвенции МОТ, предложенные к рассмотрению их ратификации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73211"/>
            <a:ext cx="10972800" cy="584062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121 "О пособиях в случаях производственного травматизма" (1964 год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130 "О медицинской помощи и пособиях по болезни" (1969 год).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161 "О службах гигиены труда" (1985 год).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184 "О безопасности и гигиене труда в сельском хозяйстве" (2001 год).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128 «О пособиях по инвалидности, по старости и по случаю потери кормильца» (1967 год)</a:t>
            </a:r>
          </a:p>
        </p:txBody>
      </p:sp>
    </p:spTree>
    <p:extLst>
      <p:ext uri="{BB962C8B-B14F-4D97-AF65-F5344CB8AC3E}">
        <p14:creationId xmlns:p14="http://schemas.microsoft.com/office/powerpoint/2010/main" val="3244242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4142"/>
            <a:ext cx="10972800" cy="5436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акты об охране труда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617838"/>
            <a:ext cx="11664779" cy="6079525"/>
          </a:xfrm>
        </p:spPr>
        <p:txBody>
          <a:bodyPr>
            <a:normAutofit fontScale="55000" lnSpcReduction="20000"/>
          </a:bodyPr>
          <a:lstStyle/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18.03.2021 N 401 "О реализации пилотного проекта по организации межведомственного взаимодействия в целях предупреждения профессиональных заболеваний и создания системы мониторинга состояния здоровья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работников«</a:t>
            </a:r>
          </a:p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20.02.2021 N 239 "Об утверждении Временного положения о расследовании страховых случаев причинения вреда здоровью медицинского работника в связи с развитием у него полученных при исполнении трудовых обязанностей заболевания (синдрома) или осложнения, повлекших за собой временную нетрудоспособность, но не приведших к инвалидности, вызванных новой </a:t>
            </a:r>
            <a:r>
              <a:rPr lang="ru-RU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инфекцией, подтвержденной лабораторными методами исследования, а при невозможности их проведения - решением врачебной комиссии, принятым на основании результатов компьютерной томографии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легких«</a:t>
            </a:r>
          </a:p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&lt;Письмо&gt; </a:t>
            </a:r>
            <a:r>
              <a:rPr lang="ru-RU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Ростехнадзора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26.01.2021 N 00-06-05/55 "О проверке знаний"</a:t>
            </a:r>
          </a:p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Роструда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20.01.2021 N 87-ТЗ &lt;Об инструктаже и проверке знаний требований охраны труда работников организаций&gt;</a:t>
            </a:r>
          </a:p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&lt;Письмо&gt; Минтруда России от 14.01.2021 N 15-2/10/В-167 &lt;О новых правилах по охране труда&gt;</a:t>
            </a:r>
          </a:p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"Поправка к ГОСТ 12.0.004-2015 Система стандартов безопасности труда. Организация обучения безопасности труда. Общие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положения« (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утв. </a:t>
            </a:r>
            <a:r>
              <a:rPr lang="ru-RU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Росстандартом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N 988н, Минздрава России N 1420н от 31.12.2020 "Об утверждении перечня вредных и (или) опасных производственных факторов и работ, при выполнении которых проводятся обязательные предварительные медицинские осмотры при поступлении на работу и периодические медицинские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осмотры«</a:t>
            </a:r>
          </a:p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Главного государственного санитарного врача РФ от 02.12.2020 N 40 "Об утверждении санитарных правил СП 2.2.3670-20 "Санитарно-эпидемиологические требования к условиям труда"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976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6" y="769620"/>
            <a:ext cx="3351589" cy="4739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6" y="5256736"/>
            <a:ext cx="3348074" cy="1455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769620"/>
            <a:ext cx="4202204" cy="5942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96" y="769620"/>
            <a:ext cx="4202204" cy="5942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4640" y="60960"/>
            <a:ext cx="576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применению гибких форм занятости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48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49752"/>
            <a:ext cx="10363200" cy="202046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 формированию </a:t>
            </a:r>
            <a:r>
              <a:rPr lang="ru-RU" b="1" dirty="0">
                <a:solidFill>
                  <a:srgbClr val="FF0000"/>
                </a:solidFill>
              </a:rPr>
              <a:t>доктрины и стратегии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безопасности и здоровья нового поколения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сфере </a:t>
            </a:r>
            <a:r>
              <a:rPr lang="ru-RU" b="1" dirty="0" smtClean="0">
                <a:solidFill>
                  <a:srgbClr val="FF0000"/>
                </a:solidFill>
              </a:rPr>
              <a:t>достойного труда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222"/>
            <a:ext cx="12191999" cy="44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35100"/>
            <a:ext cx="12192000" cy="42384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Всемирный </a:t>
            </a:r>
            <a:r>
              <a:rPr lang="ru-RU" b="1" dirty="0">
                <a:solidFill>
                  <a:srgbClr val="FF0000"/>
                </a:solidFill>
              </a:rPr>
              <a:t>день охраны труда </a:t>
            </a:r>
            <a:r>
              <a:rPr lang="ru-RU" b="1" dirty="0" smtClean="0">
                <a:solidFill>
                  <a:srgbClr val="FF0000"/>
                </a:solidFill>
              </a:rPr>
              <a:t>2020 -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Остановить </a:t>
            </a:r>
            <a:r>
              <a:rPr lang="ru-RU" b="1" dirty="0">
                <a:solidFill>
                  <a:srgbClr val="002060"/>
                </a:solidFill>
              </a:rPr>
              <a:t>пандемию: безопасность и </a:t>
            </a:r>
            <a:r>
              <a:rPr lang="ru-RU" b="1" dirty="0" smtClean="0">
                <a:solidFill>
                  <a:srgbClr val="002060"/>
                </a:solidFill>
              </a:rPr>
              <a:t>здоровье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на </a:t>
            </a:r>
            <a:r>
              <a:rPr lang="ru-RU" b="1" dirty="0">
                <a:solidFill>
                  <a:srgbClr val="002060"/>
                </a:solidFill>
              </a:rPr>
              <a:t>работе могут спасти жизни </a:t>
            </a:r>
            <a:r>
              <a:rPr lang="ru-RU" b="1" dirty="0" smtClean="0">
                <a:solidFill>
                  <a:srgbClr val="002060"/>
                </a:solidFill>
              </a:rPr>
              <a:t>людей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охраны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2021-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Предвидеть кризис и быть готовым к нему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ИНВЕСТИРОВАТЬ СЕЙЧАС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АДЕКВАТНЫЕ СИСТЕМЫ ОХРАНЫ ТРУДА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6335" y="5807676"/>
            <a:ext cx="9259330" cy="881448"/>
          </a:xfrm>
        </p:spPr>
        <p:txBody>
          <a:bodyPr anchor="ctr">
            <a:no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2021 г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22" y="361983"/>
            <a:ext cx="1273117" cy="12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38" y="274639"/>
            <a:ext cx="11681254" cy="5326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Пандемия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производственные риски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232" y="988541"/>
            <a:ext cx="11813060" cy="569234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u="sng" dirty="0" smtClean="0"/>
              <a:t>Риски</a:t>
            </a:r>
          </a:p>
          <a:p>
            <a:r>
              <a:rPr lang="ru-RU" dirty="0" smtClean="0"/>
              <a:t>риск </a:t>
            </a:r>
            <a:r>
              <a:rPr lang="ru-RU" dirty="0"/>
              <a:t>передачи вируса на </a:t>
            </a:r>
            <a:r>
              <a:rPr lang="ru-RU" dirty="0" smtClean="0"/>
              <a:t>производстве</a:t>
            </a:r>
          </a:p>
          <a:p>
            <a:r>
              <a:rPr lang="ru-RU" dirty="0"/>
              <a:t>риски психосоциального </a:t>
            </a:r>
            <a:r>
              <a:rPr lang="ru-RU" dirty="0" smtClean="0"/>
              <a:t>характера</a:t>
            </a:r>
          </a:p>
          <a:p>
            <a:r>
              <a:rPr lang="ru-RU" dirty="0" smtClean="0"/>
              <a:t>риски насилия</a:t>
            </a:r>
          </a:p>
          <a:p>
            <a:pPr marL="0" indent="0" algn="ctr">
              <a:buNone/>
            </a:pPr>
            <a:r>
              <a:rPr lang="ru-RU" u="sng" dirty="0" smtClean="0"/>
              <a:t>Методы предотвращения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1) укрепление систем </a:t>
            </a:r>
            <a:r>
              <a:rPr lang="ru-RU" dirty="0"/>
              <a:t>ОБТ, в том числе </a:t>
            </a:r>
            <a:r>
              <a:rPr lang="ru-RU" dirty="0" smtClean="0"/>
              <a:t>медицинские службы, </a:t>
            </a:r>
            <a:r>
              <a:rPr lang="ru-RU" dirty="0"/>
              <a:t>одновременно на национальном </a:t>
            </a:r>
            <a:r>
              <a:rPr lang="ru-RU" dirty="0" smtClean="0"/>
              <a:t>уровне и </a:t>
            </a:r>
            <a:r>
              <a:rPr lang="ru-RU" dirty="0"/>
              <a:t>на уровне </a:t>
            </a:r>
            <a:r>
              <a:rPr lang="ru-RU" dirty="0" smtClean="0"/>
              <a:t>предприятий</a:t>
            </a:r>
          </a:p>
          <a:p>
            <a:pPr marL="0" indent="0">
              <a:buNone/>
            </a:pPr>
            <a:r>
              <a:rPr lang="ru-RU" dirty="0" smtClean="0"/>
              <a:t>2) создание </a:t>
            </a:r>
            <a:r>
              <a:rPr lang="ru-RU" dirty="0"/>
              <a:t>адекватных систем ОБТ и инвестиций в </a:t>
            </a:r>
            <a:r>
              <a:rPr lang="ru-RU" dirty="0" smtClean="0"/>
              <a:t>них</a:t>
            </a:r>
          </a:p>
          <a:p>
            <a:pPr marL="0" indent="0">
              <a:buNone/>
            </a:pPr>
            <a:r>
              <a:rPr lang="ru-RU" dirty="0" smtClean="0"/>
              <a:t>3) привлечение опыта </a:t>
            </a:r>
            <a:r>
              <a:rPr lang="ru-RU" dirty="0"/>
              <a:t>противодействия и предотвращения распространения COVID-19 на производстве, накопленный в различных странах и </a:t>
            </a:r>
            <a:r>
              <a:rPr lang="ru-RU" dirty="0" smtClean="0"/>
              <a:t>регионах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29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5322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организация труда: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world of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и сфера труда в Восточной Европе и Центральной Азии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2278381"/>
            <a:ext cx="5105915" cy="3200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06" y="2278381"/>
            <a:ext cx="657953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3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56290"/>
            <a:ext cx="12192000" cy="2387600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Всемирный </a:t>
            </a:r>
            <a:r>
              <a:rPr lang="ru-RU" b="1" dirty="0">
                <a:solidFill>
                  <a:srgbClr val="FF0000"/>
                </a:solidFill>
              </a:rPr>
              <a:t>день охраны труда 2020 — остановить пандемию: безопасность и здоровье на работе могут спасти жизни </a:t>
            </a:r>
            <a:r>
              <a:rPr lang="ru-RU" b="1" dirty="0" smtClean="0">
                <a:solidFill>
                  <a:srgbClr val="FF0000"/>
                </a:solidFill>
              </a:rPr>
              <a:t>людей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6335" y="4243890"/>
            <a:ext cx="9259330" cy="1737810"/>
          </a:xfrm>
        </p:spPr>
        <p:txBody>
          <a:bodyPr anchor="ctr">
            <a:no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2020 г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22" y="361983"/>
            <a:ext cx="1273117" cy="12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93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Глобальный доклад МОТ «Охрана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в условиях пандемии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01" y="1478598"/>
            <a:ext cx="3679711" cy="52041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34" y="914718"/>
            <a:ext cx="484956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33" y="236982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0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меры защиты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охраной труда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от риска заражения во время эпидемии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стресса, психологических рисков, насилия и преследований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эргономическим, физическим, экологическим и химическим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4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21920"/>
            <a:ext cx="11620500" cy="129571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Безопасность, гигиена и защита прав в сфере труда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условиях повышенной готовности и дистанционной работы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(исторический </a:t>
            </a:r>
            <a:r>
              <a:rPr lang="ru-RU" sz="20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0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 по правовому </a:t>
            </a:r>
            <a:r>
              <a:rPr lang="ru-RU" sz="20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содействию в </a:t>
            </a:r>
            <a:r>
              <a:rPr lang="ru-RU" sz="20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обеспечении безопасности и гигиены труда</a:t>
            </a:r>
            <a:r>
              <a:rPr lang="ru-RU" sz="20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363980"/>
            <a:ext cx="11917680" cy="5364479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Особые смежные риски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200 2010 года о ВИЧ/СПИДе и сфере труда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147 1974 года о профессиональных раковых заболеваниях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114 1960 года о защите от радиации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3 1919 года о профилактике сибирской язвы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Особые смежные категории работников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201 2011 года о достойном труде домашних работников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184 1996 года о надомном труде 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вопросы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 № 197 2006 года об основах, содействующих безопасности и гигиене труда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164 1981 года о безопасности и гигиене труда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171 1985 года о службах гигиены труда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Рекомендация № 97 1953 года об охране здоровья трудящихся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20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"/>
            <a:ext cx="10972800" cy="624840"/>
          </a:xfrm>
        </p:spPr>
        <p:txBody>
          <a:bodyPr>
            <a:normAutofit fontScale="90000"/>
          </a:bodyPr>
          <a:lstStyle/>
          <a:p>
            <a:pPr indent="450215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Акты Международной организации труда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безопасности и гигиене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труда:</a:t>
            </a:r>
            <a:r>
              <a:rPr lang="ru-RU" sz="2400" b="1" dirty="0" smtClean="0"/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нормы </a:t>
            </a:r>
            <a:r>
              <a:rPr lang="ru-RU" sz="2400" b="1" i="1" dirty="0">
                <a:solidFill>
                  <a:srgbClr val="FF0000"/>
                </a:solidFill>
              </a:rPr>
              <a:t>общего характера</a:t>
            </a:r>
            <a:endParaRPr lang="ru-RU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800100"/>
            <a:ext cx="11879580" cy="588263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b="1" dirty="0"/>
          </a:p>
          <a:p>
            <a:r>
              <a:rPr lang="ru-RU" b="1" dirty="0">
                <a:solidFill>
                  <a:srgbClr val="002060"/>
                </a:solidFill>
              </a:rPr>
              <a:t>Конвенция (187) и Рекомендация (197) 2006 года об основах, содействующих безопасности и гигиене труда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(155) и Рекомендация (164) 1981 года о безопасности и гигиене труда.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(161) и Рекомендация (171) 1985 года о службах гигиены труда.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(174) и Рекомендация (181) 1993 года о предотвращении крупных промышленных аварий.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(176) и Рекомендация (183) 1995 года о безопасности и гигиене труда на шахтах.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Конвенция (184) и Рекомендация (192) 2001 года о безопасности и гигиене труда в сельском хозяйстве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Рекомендация 1929 года о предотвращении несчастных случаев на производстве (31).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Рекомендация 1953 года об охране здоровья трудящихся (97).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715126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2047</Words>
  <Application>Microsoft Office PowerPoint</Application>
  <PresentationFormat>Широкоэкранный</PresentationFormat>
  <Paragraphs>173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Book Antiqua</vt:lpstr>
      <vt:lpstr>Calibri</vt:lpstr>
      <vt:lpstr>Times New Roman</vt:lpstr>
      <vt:lpstr>3_Тема Office</vt:lpstr>
      <vt:lpstr>Презентация PowerPoint</vt:lpstr>
      <vt:lpstr> Всемирный день охраны труда 28 апреля 2021  </vt:lpstr>
      <vt:lpstr>Пандемия COVID-19: производственные риски</vt:lpstr>
      <vt:lpstr>Международная организация труда: COVID-19 and the world of work COVID-19 и сфера труда в Восточной Европе и Центральной Азии</vt:lpstr>
      <vt:lpstr>Всемирный день охраны труда 2020 — остановить пандемию: безопасность и здоровье на работе могут спасти жизни людей</vt:lpstr>
      <vt:lpstr>Глобальный доклад МОТ «Охрана труда в условиях пандемии»</vt:lpstr>
      <vt:lpstr>Риски и меры защиты, предусмотренные охраной труда</vt:lpstr>
      <vt:lpstr>Безопасность, гигиена и защита прав в сфере труда в условиях повышенной готовности и дистанционной работы (исторический опыт МОТ по правовому содействию в обеспечении безопасности и гигиены труда)</vt:lpstr>
      <vt:lpstr>Акты Международной организации труда о безопасности и гигиене труда: нормы общего характера</vt:lpstr>
      <vt:lpstr>Акты Международной организации труда о безопасности и гигиене труда: отдельные риски</vt:lpstr>
      <vt:lpstr>Акты Международной организации труда о безопасности и гигиене труда: охрана труда в некоторых областях деятельности</vt:lpstr>
      <vt:lpstr>НОВЫЕ ПРАВОВЫЕ АКТЫ МОТ</vt:lpstr>
      <vt:lpstr>Основополагающие международные приципы в сфере труда с 2020 г.</vt:lpstr>
      <vt:lpstr>Программа сотрудничества между Российской Федерацией и Международной организацией труда на 2021-2024 гг.</vt:lpstr>
      <vt:lpstr>Основные направления совместных действий трехсторонних партнеров и МОТ</vt:lpstr>
      <vt:lpstr>Указы Президента РФ и рекомендации Минтруда России</vt:lpstr>
      <vt:lpstr>ГС 2021 - V. Условия и охрана труда, промышленная и экологическая безопасность</vt:lpstr>
      <vt:lpstr>ГС 2021 - V. Условия и охрана труда, промышленная и экологическая безопасность</vt:lpstr>
      <vt:lpstr>ГС 2021 - V. Условия и охрана труда, промышленная и экологическая безопасность</vt:lpstr>
      <vt:lpstr>ГС 2021 - V. Условия и охрана труда, промышленная и экологическая безопасность</vt:lpstr>
      <vt:lpstr>Конвенции МОТ, предложенные к рассмотрению их ратификации</vt:lpstr>
      <vt:lpstr>Новые акты об охране труда</vt:lpstr>
      <vt:lpstr>Презентация PowerPoint</vt:lpstr>
      <vt:lpstr>Презентация PowerPoint</vt:lpstr>
      <vt:lpstr>К формированию доктрины и стратегии  безопасности и здоровья нового поколения  в сфере достойного труда</vt:lpstr>
      <vt:lpstr> Всемирный день охраны труда 2020 - Остановить пандемию: безопасность и здоровье на работе могут спасти жизни людей Всемирный день охраны труда 2021- Предвидеть кризис и быть готовым к нему – ИНВЕСТИРОВАТЬ СЕЙЧАС В АДЕКВАТНЫЕ СИСТЕМЫ ОХРАНЫ ТРУДА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84</cp:revision>
  <cp:lastPrinted>2020-04-28T08:48:38Z</cp:lastPrinted>
  <dcterms:created xsi:type="dcterms:W3CDTF">2018-04-26T09:18:03Z</dcterms:created>
  <dcterms:modified xsi:type="dcterms:W3CDTF">2021-04-01T01:38:14Z</dcterms:modified>
</cp:coreProperties>
</file>