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65" r:id="rId4"/>
    <p:sldId id="299" r:id="rId5"/>
    <p:sldId id="300" r:id="rId6"/>
    <p:sldId id="301" r:id="rId7"/>
    <p:sldId id="302" r:id="rId8"/>
    <p:sldId id="303" r:id="rId9"/>
    <p:sldId id="304" r:id="rId10"/>
    <p:sldId id="305" r:id="rId11"/>
    <p:sldId id="306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317" r:id="rId23"/>
    <p:sldId id="318" r:id="rId24"/>
    <p:sldId id="319" r:id="rId25"/>
    <p:sldId id="320" r:id="rId26"/>
    <p:sldId id="321" r:id="rId27"/>
    <p:sldId id="322" r:id="rId28"/>
    <p:sldId id="323" r:id="rId29"/>
    <p:sldId id="286" r:id="rId30"/>
    <p:sldId id="287" r:id="rId31"/>
    <p:sldId id="288" r:id="rId32"/>
    <p:sldId id="291" r:id="rId33"/>
    <p:sldId id="292" r:id="rId34"/>
    <p:sldId id="264" r:id="rId35"/>
    <p:sldId id="275" r:id="rId36"/>
    <p:sldId id="276" r:id="rId37"/>
    <p:sldId id="278" r:id="rId38"/>
    <p:sldId id="282" r:id="rId39"/>
    <p:sldId id="283" r:id="rId40"/>
    <p:sldId id="284" r:id="rId41"/>
    <p:sldId id="285" r:id="rId42"/>
    <p:sldId id="293" r:id="rId43"/>
    <p:sldId id="296" r:id="rId44"/>
    <p:sldId id="294" r:id="rId45"/>
    <p:sldId id="298" r:id="rId46"/>
    <p:sldId id="295" r:id="rId47"/>
    <p:sldId id="297" r:id="rId48"/>
    <p:sldId id="289" r:id="rId49"/>
    <p:sldId id="324" r:id="rId50"/>
    <p:sldId id="325" r:id="rId51"/>
    <p:sldId id="326" r:id="rId52"/>
    <p:sldId id="327" r:id="rId53"/>
    <p:sldId id="281" r:id="rId5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114" d="100"/>
          <a:sy n="114" d="100"/>
        </p:scale>
        <p:origin x="-354" y="-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slide" Target="slides/slide39.xml"/><Relationship Id="rId47" Type="http://schemas.openxmlformats.org/officeDocument/2006/relationships/slide" Target="slides/slide44.xml"/><Relationship Id="rId50" Type="http://schemas.openxmlformats.org/officeDocument/2006/relationships/slide" Target="slides/slide47.xml"/><Relationship Id="rId55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46" Type="http://schemas.openxmlformats.org/officeDocument/2006/relationships/slide" Target="slides/slide4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slide" Target="slides/slide38.xml"/><Relationship Id="rId54" Type="http://schemas.openxmlformats.org/officeDocument/2006/relationships/slide" Target="slides/slide5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slide" Target="slides/slide42.xml"/><Relationship Id="rId53" Type="http://schemas.openxmlformats.org/officeDocument/2006/relationships/slide" Target="slides/slide50.xml"/><Relationship Id="rId58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49" Type="http://schemas.openxmlformats.org/officeDocument/2006/relationships/slide" Target="slides/slide46.xml"/><Relationship Id="rId57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slide" Target="slides/slide41.xml"/><Relationship Id="rId52" Type="http://schemas.openxmlformats.org/officeDocument/2006/relationships/slide" Target="slides/slide49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slide" Target="slides/slide40.xml"/><Relationship Id="rId48" Type="http://schemas.openxmlformats.org/officeDocument/2006/relationships/slide" Target="slides/slide45.xml"/><Relationship Id="rId56" Type="http://schemas.openxmlformats.org/officeDocument/2006/relationships/viewProps" Target="viewProps.xml"/><Relationship Id="rId8" Type="http://schemas.openxmlformats.org/officeDocument/2006/relationships/slide" Target="slides/slide5.xml"/><Relationship Id="rId51" Type="http://schemas.openxmlformats.org/officeDocument/2006/relationships/slide" Target="slides/slide48.xml"/><Relationship Id="rId3" Type="http://schemas.openxmlformats.org/officeDocument/2006/relationships/slideMaster" Target="slideMasters/slideMaster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160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6860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239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696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2333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94598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759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963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9884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495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129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8556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07127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5935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677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75696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57002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8021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921106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80900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5591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954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05583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5505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7229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87236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64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4761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2572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9486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2871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204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457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59FAB-94A7-4CFD-80F6-279AB24EB4A5}" type="datetimeFigureOut">
              <a:rPr lang="ru-RU" smtClean="0"/>
              <a:t>05.09.2024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F50028-9B28-4C03-AD59-0033FE9BD9C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086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3CA53-AE35-48B9-8B85-77295771D8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CFF65C-B071-417A-8D04-EB1372780206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743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F23857-1E02-45AC-9063-9D4A84926578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05.09.2024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847F1-66AA-4AE4-84F9-00206A074C6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89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147262" y="733907"/>
            <a:ext cx="8046719" cy="203841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Судебная практика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по трудовым спорам</a:t>
            </a:r>
            <a:b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</a:b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06.09.2024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3" name="Заголовок 5"/>
          <p:cNvSpPr txBox="1">
            <a:spLocks/>
          </p:cNvSpPr>
          <p:nvPr/>
        </p:nvSpPr>
        <p:spPr>
          <a:xfrm>
            <a:off x="552261" y="3594226"/>
            <a:ext cx="11325886" cy="25017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err="1" smtClean="0">
                <a:solidFill>
                  <a:srgbClr val="C0504D">
                    <a:lumMod val="75000"/>
                  </a:srgbClr>
                </a:solidFill>
              </a:rPr>
              <a:t>К.ю.н</a:t>
            </a:r>
            <a:r>
              <a:rPr lang="ru-RU" sz="3200" b="1" dirty="0">
                <a:solidFill>
                  <a:srgbClr val="C0504D">
                    <a:lumMod val="75000"/>
                  </a:srgbClr>
                </a:solidFill>
              </a:rPr>
              <a:t>., </a:t>
            </a:r>
            <a:r>
              <a:rPr lang="ru-RU" sz="3200" b="1" dirty="0" smtClean="0">
                <a:solidFill>
                  <a:srgbClr val="C0504D">
                    <a:lumMod val="75000"/>
                  </a:srgbClr>
                </a:solidFill>
              </a:rPr>
              <a:t>доцент кафедры трудового права МГУ им. М.В. Ломоносова </a:t>
            </a:r>
          </a:p>
          <a:p>
            <a:endParaRPr lang="ru-RU" sz="3200" b="1" dirty="0" smtClean="0">
              <a:solidFill>
                <a:srgbClr val="C0504D">
                  <a:lumMod val="75000"/>
                </a:srgbClr>
              </a:solidFill>
            </a:endParaRPr>
          </a:p>
          <a:p>
            <a:r>
              <a:rPr lang="ru-RU" sz="3200" b="1" dirty="0" smtClean="0">
                <a:solidFill>
                  <a:srgbClr val="C0504D">
                    <a:lumMod val="75000"/>
                  </a:srgbClr>
                </a:solidFill>
              </a:rPr>
              <a:t>Саурин Сергей Александрович</a:t>
            </a:r>
            <a:endParaRPr lang="ru-RU" sz="3200" b="1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015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Негативные последствия для работодателя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621" y="764704"/>
            <a:ext cx="11452632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Оценка тяжести проступка: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Верховного Суда РФ от 5 июня 2023 г. № 5-КГ23-29-К2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Верховного Суда РФ от 30 января 2023 г. № 5-КГ22-138-К2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Верховного Суда РФ от 8 ноября 2021 г. № 18-КГ21-93-К4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261128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Уважительные причины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8351" y="764704"/>
            <a:ext cx="11497901" cy="5904656"/>
          </a:xfrm>
        </p:spPr>
        <p:txBody>
          <a:bodyPr>
            <a:noAutofit/>
          </a:bodyPr>
          <a:lstStyle/>
          <a:p>
            <a:pPr marL="0" indent="180975" algn="just">
              <a:spcBef>
                <a:spcPts val="600"/>
              </a:spcBef>
              <a:buNone/>
            </a:pPr>
            <a:r>
              <a:rPr lang="ru-RU" sz="2400" b="1" dirty="0" smtClean="0"/>
              <a:t>Уважительные </a:t>
            </a:r>
            <a:r>
              <a:rPr lang="ru-RU" sz="2400" b="1" dirty="0"/>
              <a:t>причины – оценочная категория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Работник ходил на похороны супруги близкого друга</a:t>
            </a: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2-го КСОЮ от 03.08.2023 по делу № 88-17751/2023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Работник срочно уехал из страны для ухода за бабушкой и подал заявление об увольнении по собственному желанию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3-го КСОЮ от 14.08.2023 № 88-17226/2023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547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09800" y="1412777"/>
            <a:ext cx="7772400" cy="2835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Индивидуальные трудовые споры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об обжаловании увольнений по иным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основаниям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719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собственному желанию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/>
              <a:t>Р</a:t>
            </a:r>
            <a:r>
              <a:rPr lang="ru-RU" sz="2400" b="1" dirty="0" smtClean="0"/>
              <a:t>аботник вправе отозвать заявление в день увольнения, даже после издания приказа и выдачи трудовой книжки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8-го КСОЮ от 28.09.2023 № 88-18092/2023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 Психическое расстройство = порок воли при подаче заявления об увольнении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Работник подал заявление и сразу после этого обратился к психиатру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1-го КСОЮ от 01.08.2023 по делу № 88-24959/2023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2109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собственному желанию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 Сокрытый отзыв заявления об увольнении по почте – не повод для восстановления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b="1" dirty="0" smtClean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Если работник не возражал против увольнения в момент ознакомления с приказом – это злоупотребление правом</a:t>
            </a: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2-го КСОЮ от 20.06.2023 № 88-16339/2023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b="1" dirty="0" smtClean="0"/>
              <a:t>Беременная женщина может отозвать свое заявление уже после увольнения, если до увольнения не знала о беременности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2-го КСОЮ от 28.02.2023 по делу № 88-5543/2023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3360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Увольнение по соглашению сторон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565" y="836712"/>
            <a:ext cx="11461687" cy="583264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/>
              <a:t>Действительное волеизъявление сторон на расторжение трудового договора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Варианты </a:t>
            </a:r>
            <a:r>
              <a:rPr lang="ru-RU" sz="2400" dirty="0"/>
              <a:t>давления со стороны работодателя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подписание соглашения в день увольнения при наличии отметки работника о несогласии в приказе об увольнении (определение Четвертого КСОЮ от 22.12.2022 по делу № 88-38150/2022)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угроза </a:t>
            </a:r>
            <a:r>
              <a:rPr lang="ru-RU" sz="2400" dirty="0"/>
              <a:t>работодателя уволить по другому основанию – (определение Второго КСОЮ от 27.07.2021 №88-16841/2021)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фактическое </a:t>
            </a:r>
            <a:r>
              <a:rPr lang="ru-RU" sz="2400" dirty="0"/>
              <a:t>отстранение от работы (апелляционное определение Верховного суда Республики Мордовия от 16.04.2013 по делу №33-783/2013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93027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Увольнение по соглашению сторон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565" y="836712"/>
            <a:ext cx="11461687" cy="583264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/>
              <a:t>Действительное волеизъявление сторон на расторжение трудового договора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Наличие </a:t>
            </a:r>
            <a:r>
              <a:rPr lang="ru-RU" sz="2400" dirty="0"/>
              <a:t>письменного документа, подтверждающего волю сторон (соглашение либо заявление работника с визой работодателя)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Форма соглашения о расторжении трудового договора не установлена. Договоренность считается достигнутой и при отсутствии отдельного двустороннего документа, если достижение соглашения подтверждается другими доказательствами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1310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Увольнение по соглашению сторон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4565" y="836712"/>
            <a:ext cx="11470741" cy="5616624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/>
              <a:t>Действительное волеизъявление сторон на расторжение трудового договора</a:t>
            </a:r>
          </a:p>
          <a:p>
            <a:pPr algn="just">
              <a:spcBef>
                <a:spcPts val="600"/>
              </a:spcBef>
            </a:pPr>
            <a:r>
              <a:rPr lang="ru-RU" sz="2400" dirty="0"/>
              <a:t>Работник не «передумал» 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Работник </a:t>
            </a:r>
            <a:r>
              <a:rPr lang="ru-RU" sz="2400" dirty="0"/>
              <a:t>не вправе в одностороннем порядке отказаться от договоренности об увольнении по соглашению сторон (п. 20 Постановления Пленума Верховного Суда РФ от 17.03.2004 №2)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Б</a:t>
            </a:r>
            <a:r>
              <a:rPr lang="ru-RU" sz="2400" dirty="0" smtClean="0"/>
              <a:t>еременная </a:t>
            </a:r>
            <a:r>
              <a:rPr lang="ru-RU" sz="2400" dirty="0"/>
              <a:t>работница, не знавшая о своем положении в момент подписания соглашения о расторжении трудового договора, не могла учесть, что это повлечет ущерб, который в значительной степени лишает ее и будущего ребенка того, на что она вправе рассчитывать при сохранении трудовых отношений. В таком случае беременность работницы признается существенным мотивом для отказа от исполнения соглашения (см. определение Верховного Суда РФ от 20.06.2016 №18-КГ16-45).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055785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инициативе работодателя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Работодатель не вправе самостоятельно отменить приказ об увольнении, незаконность которого он осознал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dirty="0" smtClean="0"/>
              <a:t> Приказ </a:t>
            </a:r>
            <a:r>
              <a:rPr lang="ru-RU" sz="2400" dirty="0" smtClean="0"/>
              <a:t>об увольнении, изданный в период временной нетрудоспособности работника, является незаконным. Однако если работодатель сам отменит такой приказ и позже вынесет еще один, его действия также будут незаконными.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Первого кассационного суда общей юрисдикции от 05.09.2023 по делу № 88-27014/2023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 Если при ознакомлении с приказом работник не заявлял о плохом самочувствии, а после ознакомления открыл листок временной нетрудоспособности, увольнение считается законным (работник злоупотребляет правом)</a:t>
            </a: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</a:t>
            </a:r>
            <a:r>
              <a:rPr lang="ru-RU" sz="2400" dirty="0" smtClean="0"/>
              <a:t>Третьего кассационного суда общей юрисдикции от 20.02.2023 № 88-3026/2023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331033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в связи с ликвидацией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Допустимо увольнение работника до того, как завершили конкурсное производство и внесли сведения о ликвидации в ЕГРЮЛ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 Определение ВС РФ от 21.08.2023 № 21-КГ23-5-К5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Ранее была другая практика: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5-го КСОЮ от 15.12.2022 по делу № 88-10028/2022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6-го КСОЮ от 08.04.2021 № 88-6483/2021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229608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09800" y="1412777"/>
            <a:ext cx="7772400" cy="2835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Индивидуальные трудовые споры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об обжаловании дисциплинарных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взысканий (включая увольнение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8675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сокращению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Совмещаемые должности считаются вакантными – их нужно предлагать</a:t>
            </a:r>
            <a:endParaRPr lang="ru-RU" sz="2400" b="1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</a:t>
            </a:r>
            <a:r>
              <a:rPr lang="ru-RU" sz="2400" dirty="0" smtClean="0"/>
              <a:t>4-го КСОЮ от 24.08.2023 по делу № 88-20906/2023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b="1" dirty="0" smtClean="0"/>
              <a:t>При упразднении структурного подразделения и передаче его функций другому подразделению не следует проводить процедуру сокращения в отношении сотрудников, чьи функции сохраняются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/>
              <a:t>О</a:t>
            </a:r>
            <a:r>
              <a:rPr lang="ru-RU" sz="2400" dirty="0" smtClean="0"/>
              <a:t>пределение 2-го КСОЮ от 20.04.2023 года по делу №88-10732/2023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644033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сокращению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Вакансии дистанционному работнику, для которого не конкретизировано место работы, нужно предлагать по  всей компании, а не только в регионе фактического выполнения трудовой функции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5-го КСОЮ от 20.12.2022 по делу № 88-10633/2022, 2-91/2022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Объявление простоя на период предупреждения о сокращении незаконно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Работодателю необходимо доказать заведомо временный характер приостановки работы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7-го КСОЮ от 02.03.2023 № 88-3667/2023</a:t>
            </a:r>
          </a:p>
        </p:txBody>
      </p:sp>
    </p:spTree>
    <p:extLst>
      <p:ext uri="{BB962C8B-B14F-4D97-AF65-F5344CB8AC3E}">
        <p14:creationId xmlns:p14="http://schemas.microsoft.com/office/powerpoint/2010/main" val="3081889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сокращению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b="1" dirty="0" smtClean="0"/>
              <a:t>Если увольнение происходит позже двух месяцев с даты </a:t>
            </a:r>
            <a:r>
              <a:rPr lang="ru-RU" sz="2400" b="1" dirty="0" smtClean="0"/>
              <a:t>уведомления, </a:t>
            </a:r>
            <a:r>
              <a:rPr lang="ru-RU" sz="2400" b="1" dirty="0" smtClean="0"/>
              <a:t>организация не обязана повторно уведомлять сотрудников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Девятого кассационного суда общей юрисдикции от 08.12.2022 № 88-10939/2022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При этом есть позиция КС РФ: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Конституционного Суда РФ от 27.01.2011 №3-О-О</a:t>
            </a:r>
          </a:p>
          <a:p>
            <a:pPr marL="271463" indent="0" algn="just">
              <a:spcBef>
                <a:spcPts val="600"/>
              </a:spcBef>
              <a:buNone/>
            </a:pPr>
            <a:r>
              <a:rPr lang="ru-RU" sz="2400" i="1" dirty="0" smtClean="0"/>
              <a:t>«уведомление как элемент правового механизма увольнения в связи с сокращением численности или штата позволяет работнику заблаговременно узнать о предстоящем увольнении. При этом норма ч.2 ст.180 ТК РФ </a:t>
            </a:r>
            <a:r>
              <a:rPr lang="ru-RU" sz="2400" b="1" i="1" dirty="0" smtClean="0"/>
              <a:t>не предусматривает возможности произвольного продления</a:t>
            </a:r>
            <a:r>
              <a:rPr lang="ru-RU" sz="2400" i="1" dirty="0" smtClean="0"/>
              <a:t> работодателем срока предупреждения о предстоящем увольнении»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53178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сокращению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b="1" dirty="0" smtClean="0"/>
              <a:t>При оценке преимущественного права следует сравнивать всех работников, работающих по должности с одинаковым наименованием и квалификационными требованиями, даже если фактически они выполняют разную работу.</a:t>
            </a:r>
            <a:endParaRPr lang="ru-RU" sz="2400" i="1" dirty="0" smtClean="0"/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7-го КСОЮ от 20.07.2023 по делу № 88-10786/2023, 2-8284/2022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b="1" dirty="0" smtClean="0"/>
              <a:t>Результаты оценки преимущественного права следует подтверждать сравнительными характеристиками работников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2-го КСОЮ от 20.06.2023 № 88-14802/2023 по делу № 2-992/2022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762504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по п.7 ч.1 ст.77 ТК РФ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b="1" dirty="0" smtClean="0"/>
              <a:t>Изменение наименования должности означает изменение трудовой функции</a:t>
            </a:r>
            <a:endParaRPr lang="ru-RU" sz="2400" i="1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523875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Судом не восприняты доводы о том, что должностные обязанности не изменились, а наименование должности приведено в соответствие с квалификационным справочником.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7-го КСОЮ от 22.06.2023 № 88-10587/2023 по делу № 2-2531/2022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8-го КСОЮ от 05.08.2020 № 88А-12151/2020 по делу № 2а-252/2020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Ранее была другая практика: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Апелляционное определение Верховного суда Республики Саха (Якутия) от 14.02.2018 по делу № 33-638/2018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047931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Увольнение совместителя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3085" y="764704"/>
            <a:ext cx="11543167" cy="5904656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Кандидатуру совместителя следует рассмотреть, если он хочет перевестись на основное место работы, прежде чем увольнять его по </a:t>
            </a:r>
            <a:r>
              <a:rPr lang="ru-RU" sz="2400" b="1" dirty="0" err="1" smtClean="0"/>
              <a:t>спецоснованию</a:t>
            </a:r>
            <a:endParaRPr lang="ru-RU" sz="2400" b="1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Определение 1-го КСОЮ от 22.08.2023 по делу № 88-25205/2023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</a:t>
            </a:r>
            <a:r>
              <a:rPr lang="ru-RU" sz="2400" b="1" dirty="0" smtClean="0"/>
              <a:t>Обязанности переводить совместителя на основное место работы по заявлению нет – кандидатура рассматривается в общем порядке (можно отказать по законному основанию)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Определение Восьмого кассационного суда общей юрисдикции от 02.09.2021 № 88-15715/2021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121463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09800" y="1412777"/>
            <a:ext cx="7772400" cy="2835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Индивидуальные трудовые споры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 вопросам в сфере оплаты труда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93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 descr="C:\Users\user\Desktop\логотип ИУП ЯНАО 0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lum bright="65000" contrast="-76000"/>
          </a:blip>
          <a:srcRect l="29564" r="44377" b="37943"/>
          <a:stretch>
            <a:fillRect/>
          </a:stretch>
        </p:blipFill>
        <p:spPr bwMode="auto">
          <a:xfrm>
            <a:off x="7752184" y="1772815"/>
            <a:ext cx="2915816" cy="4152758"/>
          </a:xfrm>
          <a:prstGeom prst="rect">
            <a:avLst/>
          </a:prstGeom>
          <a:noFill/>
        </p:spPr>
      </p:pic>
      <p:sp>
        <p:nvSpPr>
          <p:cNvPr id="59" name="Заголовок 5"/>
          <p:cNvSpPr txBox="1">
            <a:spLocks/>
          </p:cNvSpPr>
          <p:nvPr/>
        </p:nvSpPr>
        <p:spPr>
          <a:xfrm>
            <a:off x="0" y="0"/>
            <a:ext cx="12192000" cy="962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Конституционный суд РФ об оплате работы в выходные и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праздники, в ночное время, при сверхурочной работе 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2" name="Объект 2"/>
          <p:cNvSpPr txBox="1">
            <a:spLocks/>
          </p:cNvSpPr>
          <p:nvPr/>
        </p:nvSpPr>
        <p:spPr>
          <a:xfrm>
            <a:off x="353085" y="1068309"/>
            <a:ext cx="11525062" cy="5380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b="1" dirty="0">
                <a:solidFill>
                  <a:schemeClr val="tx1"/>
                </a:solidFill>
              </a:rPr>
              <a:t>Постановление Конституционного Суда РФ от 28.06.2018 №26-П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</a:rPr>
              <a:t>Выявлен конституционно-правовой смысл ст.153 ТК РФ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</a:rPr>
              <a:t>Предусмотренные в рамках конкретной системы оплаты труда компенсационные и стимулирующие выплаты должны учитываться работодателем при определении зарплаты в выходные и нерабочие праздничные дни.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chemeClr val="tx1"/>
                </a:solidFill>
              </a:rPr>
              <a:t>Иное толкование означало бы произвольное применение действующей в соответствующей организации системы оплаты труда, а цель установления компенсационных и стимулирующих выплат не достигалась бы.</a:t>
            </a:r>
          </a:p>
          <a:p>
            <a:pPr algn="just"/>
            <a:endParaRPr lang="ru-RU" sz="2200" dirty="0">
              <a:solidFill>
                <a:schemeClr val="tx1"/>
              </a:solidFill>
            </a:endParaRP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Выявленный в Постановлении конституционно-правовой смысл части первой ст.153 ТК РФ является </a:t>
            </a:r>
            <a:r>
              <a:rPr lang="ru-RU" sz="2200" u="sng" dirty="0">
                <a:solidFill>
                  <a:schemeClr val="tx1"/>
                </a:solidFill>
              </a:rPr>
              <a:t>общеобязательным</a:t>
            </a:r>
            <a:r>
              <a:rPr lang="ru-RU" sz="2200" dirty="0">
                <a:solidFill>
                  <a:schemeClr val="tx1"/>
                </a:solidFill>
              </a:rPr>
              <a:t>, что исключает любое иное ее истолкование в правоприменительной практике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sz="2200" dirty="0" smtClean="0">
              <a:solidFill>
                <a:schemeClr val="tx1"/>
              </a:solidFill>
            </a:endParaRPr>
          </a:p>
          <a:p>
            <a:pPr algn="just"/>
            <a:endParaRPr lang="ru-RU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8944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 descr="C:\Users\user\Desktop\логотип ИУП ЯНАО 0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lum bright="65000" contrast="-76000"/>
          </a:blip>
          <a:srcRect l="29564" r="44377" b="37943"/>
          <a:stretch>
            <a:fillRect/>
          </a:stretch>
        </p:blipFill>
        <p:spPr bwMode="auto">
          <a:xfrm>
            <a:off x="7752184" y="1772815"/>
            <a:ext cx="2915816" cy="4152758"/>
          </a:xfrm>
          <a:prstGeom prst="rect">
            <a:avLst/>
          </a:prstGeom>
          <a:noFill/>
        </p:spPr>
      </p:pic>
      <p:sp>
        <p:nvSpPr>
          <p:cNvPr id="59" name="Заголовок 5"/>
          <p:cNvSpPr txBox="1">
            <a:spLocks/>
          </p:cNvSpPr>
          <p:nvPr/>
        </p:nvSpPr>
        <p:spPr>
          <a:xfrm>
            <a:off x="0" y="0"/>
            <a:ext cx="12192000" cy="6845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Судебная практика об оплате труда в выходной день</a:t>
            </a:r>
          </a:p>
        </p:txBody>
      </p:sp>
      <p:sp>
        <p:nvSpPr>
          <p:cNvPr id="62" name="Объект 2"/>
          <p:cNvSpPr txBox="1">
            <a:spLocks/>
          </p:cNvSpPr>
          <p:nvPr/>
        </p:nvSpPr>
        <p:spPr>
          <a:xfrm>
            <a:off x="325925" y="834189"/>
            <a:ext cx="11660863" cy="5743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b="1" dirty="0">
                <a:solidFill>
                  <a:schemeClr val="tx1"/>
                </a:solidFill>
              </a:rPr>
              <a:t>Определение 8-го КСОЮ от 28.10.2021 №88-17039/2021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ru-RU" sz="2200" dirty="0">
                <a:solidFill>
                  <a:schemeClr val="tx1"/>
                </a:solidFill>
              </a:rPr>
              <a:t>Размер надбавок и доплат при работе в выходной или праздник </a:t>
            </a:r>
            <a:r>
              <a:rPr lang="ru-RU" sz="2200" u="sng" dirty="0">
                <a:solidFill>
                  <a:schemeClr val="tx1"/>
                </a:solidFill>
              </a:rPr>
              <a:t>можно не удваивать</a:t>
            </a:r>
            <a:r>
              <a:rPr lang="ru-RU" sz="22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Сотрудника привлекали к работе в выходные и праздники. Базовую часть зарплаты за эти дни ему удваивали. Ежемесячную премию, доплату за работу во вредных условиях и надбавку за интенсивность труда начисляли в одинарном размере. Сотрудник с суммой не согласился и обратился в суд.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Первая инстанция и апелляция встали на его сторону. За работу в выходные и праздники должны начислять в двойном размере не только тарифную часть зарплаты, но и все компенсационные и стимулирующие выплаты, в том числе премии.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Кассация не согласилась и отправила дело на новое рассмотрение. Работодатель в этом случае не обязан выплачивать надбавки и доплаты в двойном размере.</a:t>
            </a:r>
          </a:p>
          <a:p>
            <a:pPr algn="just"/>
            <a:r>
              <a:rPr lang="ru-RU" sz="2200" dirty="0">
                <a:solidFill>
                  <a:schemeClr val="tx1"/>
                </a:solidFill>
              </a:rPr>
              <a:t>Ранее суды, например 6-й КСОЮ, придерживались аналогичной позиции.</a:t>
            </a:r>
            <a:endParaRPr lang="ru-RU" sz="1800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2623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Picture 4" descr="C:\Users\user\Desktop\логотип ИУП ЯНАО 01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4">
                <a:shade val="45000"/>
                <a:satMod val="135000"/>
              </a:schemeClr>
              <a:prstClr val="white"/>
            </a:duotone>
            <a:lum bright="65000" contrast="-76000"/>
          </a:blip>
          <a:srcRect l="29564" r="44377" b="37943"/>
          <a:stretch>
            <a:fillRect/>
          </a:stretch>
        </p:blipFill>
        <p:spPr bwMode="auto">
          <a:xfrm>
            <a:off x="7752184" y="1772815"/>
            <a:ext cx="2915816" cy="4152758"/>
          </a:xfrm>
          <a:prstGeom prst="rect">
            <a:avLst/>
          </a:prstGeom>
          <a:noFill/>
        </p:spPr>
      </p:pic>
      <p:sp>
        <p:nvSpPr>
          <p:cNvPr id="59" name="Заголовок 5"/>
          <p:cNvSpPr txBox="1">
            <a:spLocks/>
          </p:cNvSpPr>
          <p:nvPr/>
        </p:nvSpPr>
        <p:spPr>
          <a:xfrm>
            <a:off x="0" y="0"/>
            <a:ext cx="12192000" cy="9625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Конституционный суд РФ об оплате работы в выходные и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праздники, в ночное время, при сверхурочной работе 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2" name="Объект 2"/>
          <p:cNvSpPr txBox="1">
            <a:spLocks/>
          </p:cNvSpPr>
          <p:nvPr/>
        </p:nvSpPr>
        <p:spPr>
          <a:xfrm>
            <a:off x="353085" y="1068309"/>
            <a:ext cx="11525062" cy="5380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200" b="1" dirty="0" smtClean="0">
                <a:solidFill>
                  <a:schemeClr val="tx1"/>
                </a:solidFill>
              </a:rPr>
              <a:t>Постановление </a:t>
            </a:r>
            <a:r>
              <a:rPr lang="ru-RU" sz="2200" b="1" dirty="0">
                <a:solidFill>
                  <a:schemeClr val="tx1"/>
                </a:solidFill>
              </a:rPr>
              <a:t>Конституционного Суда РФ от 27.06.2023 №</a:t>
            </a:r>
            <a:r>
              <a:rPr lang="ru-RU" sz="2200" b="1" dirty="0" smtClean="0">
                <a:solidFill>
                  <a:schemeClr val="tx1"/>
                </a:solidFill>
              </a:rPr>
              <a:t>35-П</a:t>
            </a:r>
          </a:p>
          <a:p>
            <a:pPr algn="just"/>
            <a:endParaRPr lang="ru-RU" sz="2200" b="1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Время</a:t>
            </a:r>
            <a:r>
              <a:rPr lang="ru-RU" sz="2000" dirty="0">
                <a:solidFill>
                  <a:schemeClr val="tx1"/>
                </a:solidFill>
              </a:rPr>
              <a:t>, отработанное в пределах установленной для работника продолжительности рабочего времени, оплачивается из расчета тарифной ставки или оклада (должностного оклада) с начислением всех дополнительных выплат, предусмотренных системой оплаты </a:t>
            </a:r>
            <a:r>
              <a:rPr lang="ru-RU" sz="2000" dirty="0" smtClean="0">
                <a:solidFill>
                  <a:schemeClr val="tx1"/>
                </a:solidFill>
              </a:rPr>
              <a:t>труда</a:t>
            </a:r>
            <a:r>
              <a:rPr lang="ru-RU" sz="2000" dirty="0">
                <a:solidFill>
                  <a:schemeClr val="tx1"/>
                </a:solidFill>
              </a:rPr>
              <a:t>;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>
                <a:solidFill>
                  <a:schemeClr val="tx1"/>
                </a:solidFill>
              </a:rPr>
              <a:t>Р</a:t>
            </a:r>
            <a:r>
              <a:rPr lang="ru-RU" sz="2000" dirty="0" smtClean="0">
                <a:solidFill>
                  <a:schemeClr val="tx1"/>
                </a:solidFill>
              </a:rPr>
              <a:t>аботнику </a:t>
            </a:r>
            <a:r>
              <a:rPr lang="ru-RU" sz="2000" dirty="0">
                <a:solidFill>
                  <a:schemeClr val="tx1"/>
                </a:solidFill>
              </a:rPr>
              <a:t>должна быть гарантирована заработная плата в размере не ниже минимального размера оплаты труда без учета дополнительных выплат за работу в условиях, отклоняющихся от нормальных; </a:t>
            </a:r>
            <a:endParaRPr lang="ru-RU" sz="20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000" dirty="0" smtClean="0">
                <a:solidFill>
                  <a:schemeClr val="tx1"/>
                </a:solidFill>
              </a:rPr>
              <a:t>Время</a:t>
            </a:r>
            <a:r>
              <a:rPr lang="ru-RU" sz="2000" dirty="0">
                <a:solidFill>
                  <a:schemeClr val="tx1"/>
                </a:solidFill>
              </a:rPr>
              <a:t>, отработанное сверхурочно, оплачивается - сверх заработной платы, начисленной работнику за работу в пределах установленной для него продолжительности рабочего времени, - из расчета полуторной (за первые два часа) либо двойной (за последующие часы) тарифной ставки или оклада (должностного оклада) </a:t>
            </a:r>
            <a:r>
              <a:rPr lang="ru-RU" sz="2000" b="1" i="1" dirty="0">
                <a:solidFill>
                  <a:schemeClr val="tx1"/>
                </a:solidFill>
              </a:rPr>
              <a:t>с начислением всех компенсационных и стимулирующих выплат, предусмотренных системой оплаты труда, на одинарную тарифную ставку</a:t>
            </a:r>
            <a:r>
              <a:rPr lang="ru-RU" sz="2000" dirty="0">
                <a:solidFill>
                  <a:schemeClr val="tx1"/>
                </a:solidFill>
              </a:rPr>
              <a:t> или одинарный оклад (должностной оклад</a:t>
            </a:r>
            <a:r>
              <a:rPr lang="ru-RU" sz="2000" dirty="0" smtClean="0">
                <a:solidFill>
                  <a:schemeClr val="tx1"/>
                </a:solidFill>
              </a:rPr>
              <a:t>).</a:t>
            </a:r>
          </a:p>
          <a:p>
            <a:pPr marL="342900" indent="-342900" algn="just">
              <a:buFont typeface="Wingdings" panose="05000000000000000000" pitchFamily="2" charset="2"/>
              <a:buChar char="v"/>
            </a:pPr>
            <a:r>
              <a:rPr lang="ru-RU" sz="2000" b="1" i="1" dirty="0" smtClean="0">
                <a:solidFill>
                  <a:schemeClr val="tx1"/>
                </a:solidFill>
              </a:rPr>
              <a:t>Изменения в ТК РФ – умножается на коэффициент вся заработная плата (ст. </a:t>
            </a:r>
            <a:r>
              <a:rPr lang="ru-RU" sz="2000" b="1" i="1" dirty="0">
                <a:solidFill>
                  <a:schemeClr val="tx1"/>
                </a:solidFill>
              </a:rPr>
              <a:t>152 (в ред. ФЗ от 22.04.2024 </a:t>
            </a:r>
            <a:r>
              <a:rPr lang="ru-RU" sz="2000" b="1" i="1" dirty="0" smtClean="0">
                <a:solidFill>
                  <a:schemeClr val="tx1"/>
                </a:solidFill>
              </a:rPr>
              <a:t>№91-ФЗ</a:t>
            </a:r>
            <a:r>
              <a:rPr lang="ru-RU" sz="2000" b="1" i="1" dirty="0">
                <a:solidFill>
                  <a:schemeClr val="tx1"/>
                </a:solidFill>
              </a:rPr>
              <a:t>)</a:t>
            </a:r>
            <a:endParaRPr lang="ru-RU" sz="20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82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Дисциплинарные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взыскания – предмет доказывания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619" y="764705"/>
            <a:ext cx="11027121" cy="5506013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400" b="1" dirty="0" smtClean="0"/>
              <a:t>Факт </a:t>
            </a:r>
            <a:r>
              <a:rPr lang="ru-RU" sz="2400" b="1" dirty="0"/>
              <a:t>совершения </a:t>
            </a:r>
            <a:r>
              <a:rPr lang="ru-RU" sz="2400" b="1" dirty="0" smtClean="0"/>
              <a:t>проступка (наличие противоправного деяния)</a:t>
            </a:r>
            <a:endParaRPr lang="ru-RU" sz="2400" b="1" dirty="0" smtClean="0"/>
          </a:p>
          <a:p>
            <a:pPr marL="457200" indent="-457200" algn="just">
              <a:spcBef>
                <a:spcPts val="600"/>
              </a:spcBef>
              <a:buAutoNum type="arabicPeriod"/>
            </a:pPr>
            <a:endParaRPr lang="ru-RU" sz="2400" b="1" dirty="0" smtClean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400" b="1" dirty="0" smtClean="0"/>
              <a:t>Наличие вины работника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endParaRPr lang="ru-RU" sz="2400" b="1" dirty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400" b="1" dirty="0" smtClean="0"/>
              <a:t>Соблюдение порядка применения взыскания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endParaRPr lang="ru-RU" sz="2400" b="1" dirty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400" b="1" u="sng" dirty="0" smtClean="0"/>
              <a:t>Наличие негативных последствий для работодателя</a:t>
            </a:r>
          </a:p>
          <a:p>
            <a:pPr marL="457200" indent="-457200" algn="just">
              <a:spcBef>
                <a:spcPts val="600"/>
              </a:spcBef>
              <a:buAutoNum type="arabicPeriod"/>
            </a:pPr>
            <a:endParaRPr lang="ru-RU" sz="2400" b="1" u="sng" dirty="0"/>
          </a:p>
          <a:p>
            <a:pPr marL="457200" indent="-457200" algn="just">
              <a:spcBef>
                <a:spcPts val="600"/>
              </a:spcBef>
              <a:buAutoNum type="arabicPeriod"/>
            </a:pPr>
            <a:r>
              <a:rPr lang="ru-RU" sz="2400" b="1" dirty="0" smtClean="0"/>
              <a:t>Отсутствие у работника уважительных причин нарушения дисциплины</a:t>
            </a:r>
            <a:endParaRPr lang="ru-RU" sz="2400" b="1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51212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Структура МРОТ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764705"/>
            <a:ext cx="11543169" cy="582621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b="1" dirty="0" smtClean="0"/>
              <a:t>Постановление </a:t>
            </a:r>
            <a:r>
              <a:rPr lang="ru-RU" sz="2400" b="1" dirty="0"/>
              <a:t>КС РФ от </a:t>
            </a:r>
            <a:r>
              <a:rPr lang="ru-RU" sz="2400" b="1" dirty="0" smtClean="0"/>
              <a:t>07.12.2017 №38-П</a:t>
            </a:r>
            <a:r>
              <a:rPr lang="ru-RU" sz="2400" dirty="0" smtClean="0"/>
              <a:t> </a:t>
            </a:r>
            <a:r>
              <a:rPr lang="ru-RU" sz="2400" dirty="0"/>
              <a:t>– в структуру МРОТ не </a:t>
            </a:r>
            <a:r>
              <a:rPr lang="ru-RU" sz="2400" dirty="0" smtClean="0"/>
              <a:t>включаются районные коэффициенты и процентные надбавки, установленные в связи с климатическими условиями</a:t>
            </a: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 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b="1" dirty="0" smtClean="0"/>
              <a:t> Постановление КС РФ от 11.04.2019 №17-П </a:t>
            </a:r>
            <a:r>
              <a:rPr lang="ru-RU" sz="2400" dirty="0" smtClean="0"/>
              <a:t>– в структуру МРОТ не включается повышенная оплата сверхурочной работы, работы в ночное время, выходные и нерабочие праздничные дни</a:t>
            </a: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b="1" dirty="0" smtClean="0"/>
              <a:t>Постановление </a:t>
            </a:r>
            <a:r>
              <a:rPr lang="ru-RU" sz="2400" b="1" dirty="0"/>
              <a:t>КС РФ от 16.12.2019 №</a:t>
            </a:r>
            <a:r>
              <a:rPr lang="en-US" sz="2400" b="1" dirty="0"/>
              <a:t>40-</a:t>
            </a:r>
            <a:r>
              <a:rPr lang="ru-RU" sz="2400" b="1" dirty="0"/>
              <a:t>П </a:t>
            </a:r>
            <a:r>
              <a:rPr lang="ru-RU" sz="2400" dirty="0"/>
              <a:t>– в структуру МРОТ не включается дополнительная оплата работы, выполняемой в порядке совмещения профессий (должностей)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b="1" dirty="0" smtClean="0"/>
              <a:t>Определения </a:t>
            </a:r>
            <a:r>
              <a:rPr lang="ru-RU" sz="2400" b="1" dirty="0"/>
              <a:t>Конституционного Суда РФ от 24.12.2020 № 3011-О, от 11.02.2021 № </a:t>
            </a:r>
            <a:r>
              <a:rPr lang="ru-RU" sz="2400" b="1" dirty="0" smtClean="0"/>
              <a:t>178-О </a:t>
            </a:r>
            <a:r>
              <a:rPr lang="ru-RU" sz="2400" dirty="0" smtClean="0"/>
              <a:t>– оклад может быть меньше МРОТ</a:t>
            </a: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85860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Структура МРОТ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764705"/>
            <a:ext cx="11543169" cy="582621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dirty="0"/>
              <a:t> </a:t>
            </a:r>
            <a:r>
              <a:rPr lang="ru-RU" sz="2400" b="1" dirty="0"/>
              <a:t>Постановление Восьмого кассационного суда общей юрисдикции от 06.04.2023 № </a:t>
            </a:r>
            <a:r>
              <a:rPr lang="ru-RU" sz="2400" b="1" dirty="0" smtClean="0"/>
              <a:t>16-1754/2023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b="1" dirty="0"/>
              <a:t> Постановление Верховного Суда РФ от 17.11.2023 № 53-АД23-11-К8</a:t>
            </a:r>
            <a:endParaRPr lang="ru-RU" sz="2400" b="1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Суды </a:t>
            </a:r>
            <a:r>
              <a:rPr lang="ru-RU" sz="2400" dirty="0" smtClean="0"/>
              <a:t>посчитали законным привлечение</a:t>
            </a:r>
            <a:r>
              <a:rPr lang="ru-RU" sz="2400" dirty="0" smtClean="0"/>
              <a:t> </a:t>
            </a:r>
            <a:r>
              <a:rPr lang="ru-RU" sz="2400" dirty="0"/>
              <a:t>руководителя учреждения к ответственности за невыплату зарплаты по ч. 6 ст. 5.27 КоАП РФ в виде предупреждения </a:t>
            </a:r>
            <a:r>
              <a:rPr lang="ru-RU" sz="2400" dirty="0" smtClean="0"/>
              <a:t>за </a:t>
            </a:r>
            <a:r>
              <a:rPr lang="ru-RU" sz="2400" dirty="0"/>
              <a:t>включение надбавки за вредность в доплату до </a:t>
            </a:r>
            <a:r>
              <a:rPr lang="ru-RU" sz="2400" dirty="0" smtClean="0"/>
              <a:t>МРОТ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Восьмого кассационного суда общей юрисдикции от 26.11.2020 № </a:t>
            </a:r>
            <a:r>
              <a:rPr lang="ru-RU" sz="2000" b="1" dirty="0" smtClean="0"/>
              <a:t>88–16917/2020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Определение </a:t>
            </a:r>
            <a:r>
              <a:rPr lang="ru-RU" sz="2000" b="1" dirty="0"/>
              <a:t>Восьмого кассационного суда общей юрисдикции от 14.09.2023 № </a:t>
            </a:r>
            <a:r>
              <a:rPr lang="ru-RU" sz="2000" b="1" dirty="0" smtClean="0"/>
              <a:t>88-18636/2023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Определение </a:t>
            </a:r>
            <a:r>
              <a:rPr lang="ru-RU" sz="2000" b="1" dirty="0"/>
              <a:t>Девятого кассационного суда общей юрисдикции от 02.05.2024 № 88-3697/2024 по делу № 2-1141/2023</a:t>
            </a:r>
            <a:endParaRPr lang="ru-RU" sz="2000" b="1" dirty="0" smtClean="0"/>
          </a:p>
          <a:p>
            <a:pPr algn="just">
              <a:spcBef>
                <a:spcPts val="600"/>
              </a:spcBef>
            </a:pPr>
            <a:r>
              <a:rPr lang="ru-RU" sz="2000" dirty="0" smtClean="0"/>
              <a:t>Суды подтвердили </a:t>
            </a:r>
            <a:r>
              <a:rPr lang="ru-RU" sz="2000" dirty="0"/>
              <a:t>правомерность действий </a:t>
            </a:r>
            <a:r>
              <a:rPr lang="ru-RU" sz="2000" dirty="0" smtClean="0"/>
              <a:t>работодателей, которые включали </a:t>
            </a:r>
            <a:r>
              <a:rPr lang="ru-RU" sz="2000" dirty="0"/>
              <a:t>премиальные выплаты, установленные системой оплаты труда, в доплату до МРОТ.</a:t>
            </a:r>
          </a:p>
          <a:p>
            <a:pPr algn="just">
              <a:spcBef>
                <a:spcPts val="600"/>
              </a:spcBef>
            </a:pPr>
            <a:r>
              <a:rPr lang="ru-RU" sz="2000" dirty="0"/>
              <a:t>Совокупный </a:t>
            </a:r>
            <a:r>
              <a:rPr lang="ru-RU" sz="2000" dirty="0"/>
              <a:t>размер оплаты </a:t>
            </a:r>
            <a:r>
              <a:rPr lang="ru-RU" sz="2000" dirty="0"/>
              <a:t>труда может обеспечиваться </a:t>
            </a:r>
            <a:r>
              <a:rPr lang="ru-RU" sz="2000" dirty="0"/>
              <a:t>за счет процентной надбавки за выслугу лет, стимулирующих выплат и премий, а также соответствующей доплаты до </a:t>
            </a:r>
            <a:r>
              <a:rPr lang="ru-RU" sz="2000" dirty="0" smtClean="0"/>
              <a:t>МРОТ.</a:t>
            </a:r>
            <a:endParaRPr lang="ru-RU" sz="20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668177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Обязанность выплатить премию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764705"/>
            <a:ext cx="11543169" cy="5826218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r>
              <a:rPr lang="ru-RU" sz="2400" dirty="0"/>
              <a:t>Выполнение специально установленных критериев – для стимулирующих выплат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/>
              <a:t>Критерии должны быть закреплены в ТД или </a:t>
            </a:r>
            <a:r>
              <a:rPr lang="ru-RU" sz="2400" dirty="0" smtClean="0"/>
              <a:t>КД</a:t>
            </a:r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Критерии могут быть закреплены в ЛНА (Положении об оплате труда, о премировании)</a:t>
            </a:r>
          </a:p>
          <a:p>
            <a:pPr marL="355600" indent="0" algn="just">
              <a:spcBef>
                <a:spcPts val="600"/>
              </a:spcBef>
              <a:buNone/>
            </a:pPr>
            <a:endParaRPr lang="ru-RU" sz="2400" dirty="0"/>
          </a:p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b="1" dirty="0"/>
              <a:t>Определение Третьего кассационного суда общей юрисдикции от 15.02.2023 № 88-4520/2023 </a:t>
            </a:r>
            <a:r>
              <a:rPr lang="ru-RU" sz="2400" b="1" dirty="0" smtClean="0"/>
              <a:t>по делу </a:t>
            </a:r>
            <a:r>
              <a:rPr lang="ru-RU" sz="2400" b="1" dirty="0"/>
              <a:t>№ 2-680/2022 </a:t>
            </a:r>
            <a:r>
              <a:rPr lang="ru-RU" sz="2400" dirty="0"/>
              <a:t>- премирование по итогам работы за месяц является гарантированным материальным поощрением при выполнении работниками определенных показателей. Премия включается в структуру ежемесячной заработной платы, носит системный </a:t>
            </a:r>
            <a:r>
              <a:rPr lang="ru-RU" sz="2400" dirty="0" smtClean="0"/>
              <a:t>характер =</a:t>
            </a:r>
            <a:r>
              <a:rPr lang="en-US" sz="2400" dirty="0" smtClean="0"/>
              <a:t>&gt; </a:t>
            </a:r>
            <a:r>
              <a:rPr lang="ru-RU" sz="2400" dirty="0" smtClean="0"/>
              <a:t>должна выплачиваться при достижении показателей.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82858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r>
              <a:rPr lang="ru-RU" sz="3200" b="1" dirty="0" err="1" smtClean="0">
                <a:solidFill>
                  <a:schemeClr val="accent2">
                    <a:lumMod val="75000"/>
                  </a:schemeClr>
                </a:solidFill>
              </a:rPr>
              <a:t>Депремирование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 в связи с дисциплинарным взысканием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764705"/>
            <a:ext cx="11543169" cy="5506013"/>
          </a:xfrm>
        </p:spPr>
        <p:txBody>
          <a:bodyPr>
            <a:noAutofit/>
          </a:bodyPr>
          <a:lstStyle/>
          <a:p>
            <a:pPr marL="35560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b="1" dirty="0" smtClean="0"/>
              <a:t>Постановление КС РФ от 15.06.2023 №32-П</a:t>
            </a:r>
            <a:endParaRPr lang="ru-RU" sz="2400" b="1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Применение к работнику дисциплинарного взыскания </a:t>
            </a:r>
            <a:r>
              <a:rPr lang="ru-RU" sz="2400" b="1" dirty="0" smtClean="0"/>
              <a:t>не может служить основанием для лишения</a:t>
            </a:r>
            <a:r>
              <a:rPr lang="ru-RU" sz="2400" dirty="0" smtClean="0"/>
              <a:t> этого работника на весь срок действия дисциплинарного взыскания входящих в состав его заработной платы </a:t>
            </a:r>
            <a:r>
              <a:rPr lang="ru-RU" sz="2400" b="1" dirty="0" smtClean="0"/>
              <a:t>стимулирующих выплат</a:t>
            </a:r>
            <a:r>
              <a:rPr lang="ru-RU" sz="2400" dirty="0" smtClean="0"/>
              <a:t> или для </a:t>
            </a:r>
            <a:r>
              <a:rPr lang="ru-RU" sz="2400" b="1" dirty="0" smtClean="0"/>
              <a:t>произвольного снижения их размера</a:t>
            </a:r>
            <a:r>
              <a:rPr lang="ru-RU" sz="2400" dirty="0" smtClean="0"/>
              <a:t>;</a:t>
            </a:r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b="1" dirty="0" smtClean="0"/>
              <a:t> Наличие</a:t>
            </a:r>
            <a:r>
              <a:rPr lang="ru-RU" sz="2400" dirty="0" smtClean="0"/>
              <a:t> </a:t>
            </a:r>
            <a:r>
              <a:rPr lang="ru-RU" sz="2400" dirty="0" smtClean="0"/>
              <a:t>наложенного </a:t>
            </a:r>
            <a:r>
              <a:rPr lang="ru-RU" sz="2400" b="1" dirty="0" smtClean="0"/>
              <a:t>дисциплинарного взыскания не может влиять на право </a:t>
            </a:r>
            <a:r>
              <a:rPr lang="ru-RU" sz="2400" dirty="0" smtClean="0"/>
              <a:t>работника </a:t>
            </a:r>
            <a:r>
              <a:rPr lang="ru-RU" sz="2400" b="1" dirty="0" smtClean="0"/>
              <a:t>получать дополнительные выплаты</a:t>
            </a:r>
            <a:r>
              <a:rPr lang="ru-RU" sz="2400" dirty="0" smtClean="0"/>
              <a:t>, финансируемые отдельно и выплачиваемые за выполнение особых задач (например, оказание платных медицинских услуг) или достижение установленных показателей (КПЭ).</a:t>
            </a: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74259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r>
              <a:rPr lang="ru-RU" sz="3200" b="1" dirty="0" err="1">
                <a:solidFill>
                  <a:schemeClr val="accent2">
                    <a:lumMod val="75000"/>
                  </a:schemeClr>
                </a:solidFill>
              </a:rPr>
              <a:t>Депремирование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 в связи с дисциплинарным взысканием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764705"/>
            <a:ext cx="11543169" cy="5506013"/>
          </a:xfrm>
        </p:spPr>
        <p:txBody>
          <a:bodyPr>
            <a:noAutofit/>
          </a:bodyPr>
          <a:lstStyle/>
          <a:p>
            <a:pPr marL="698500" indent="-34290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dirty="0" smtClean="0"/>
              <a:t> </a:t>
            </a:r>
            <a:r>
              <a:rPr lang="ru-RU" sz="2400" b="1" dirty="0" smtClean="0"/>
              <a:t>Постановление КС РФ от 15.06.2023 №32-П</a:t>
            </a:r>
            <a:endParaRPr lang="ru-RU" sz="2400" b="1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Факт</a:t>
            </a:r>
            <a:r>
              <a:rPr lang="ru-RU" sz="2400" dirty="0" smtClean="0"/>
              <a:t> </a:t>
            </a:r>
            <a:r>
              <a:rPr lang="ru-RU" sz="2400" b="1" dirty="0" smtClean="0"/>
              <a:t>применения</a:t>
            </a:r>
            <a:r>
              <a:rPr lang="ru-RU" sz="2400" dirty="0" smtClean="0"/>
              <a:t> к работнику </a:t>
            </a:r>
            <a:r>
              <a:rPr lang="ru-RU" sz="2400" b="1" dirty="0" smtClean="0"/>
              <a:t>дисциплинарного взыскания</a:t>
            </a:r>
            <a:r>
              <a:rPr lang="ru-RU" sz="2400" dirty="0" smtClean="0"/>
              <a:t> за совершение дисциплинарного проступка </a:t>
            </a:r>
            <a:r>
              <a:rPr lang="ru-RU" sz="2400" b="1" dirty="0" smtClean="0"/>
              <a:t>может учитываться при выплате</a:t>
            </a:r>
            <a:r>
              <a:rPr lang="ru-RU" sz="2400" dirty="0" smtClean="0"/>
              <a:t> лишь тех входящих в состав заработной платы премиальных выплат, которые начисляются </a:t>
            </a:r>
            <a:r>
              <a:rPr lang="ru-RU" sz="2400" u="sng" dirty="0" smtClean="0"/>
              <a:t>за период, когда к работнику было применено дисциплинарное взыскание</a:t>
            </a:r>
            <a:r>
              <a:rPr lang="ru-RU" sz="2400" dirty="0" smtClean="0"/>
              <a:t>.</a:t>
            </a:r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</a:t>
            </a:r>
            <a:r>
              <a:rPr lang="ru-RU" sz="2400" b="1" dirty="0" smtClean="0"/>
              <a:t>Снижение размера</a:t>
            </a:r>
            <a:r>
              <a:rPr lang="ru-RU" sz="2400" dirty="0" smtClean="0"/>
              <a:t> указанных </a:t>
            </a:r>
            <a:r>
              <a:rPr lang="ru-RU" sz="2400" b="1" dirty="0" smtClean="0"/>
              <a:t>премиальных выплат</a:t>
            </a:r>
            <a:r>
              <a:rPr lang="ru-RU" sz="2400" dirty="0" smtClean="0"/>
              <a:t> во всяком случае </a:t>
            </a:r>
            <a:r>
              <a:rPr lang="ru-RU" sz="2400" b="1" dirty="0" smtClean="0"/>
              <a:t>не должно приводить к уменьшению размера месячной заработной</a:t>
            </a:r>
            <a:r>
              <a:rPr lang="ru-RU" sz="2400" dirty="0" smtClean="0"/>
              <a:t> платы работника </a:t>
            </a:r>
            <a:r>
              <a:rPr lang="ru-RU" sz="2400" u="sng" dirty="0" smtClean="0"/>
              <a:t>более чем на 20 процентов</a:t>
            </a:r>
          </a:p>
          <a:p>
            <a:pPr marL="180975" indent="0" algn="just">
              <a:spcBef>
                <a:spcPts val="600"/>
              </a:spcBef>
              <a:buNone/>
            </a:pPr>
            <a:endParaRPr lang="ru-RU" sz="2400" dirty="0"/>
          </a:p>
          <a:p>
            <a:pPr marL="523875" indent="-342900"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b="1" dirty="0"/>
              <a:t>Определение Третьего кассационного суда общей юрисдикции от 03.06.2024 № </a:t>
            </a:r>
            <a:r>
              <a:rPr lang="ru-RU" sz="2400" b="1" dirty="0" smtClean="0"/>
              <a:t>88-12654/2024 </a:t>
            </a:r>
            <a:r>
              <a:rPr lang="ru-RU" sz="2400" b="1" i="1" dirty="0" smtClean="0"/>
              <a:t>– </a:t>
            </a:r>
            <a:r>
              <a:rPr lang="ru-RU" sz="2400" dirty="0" smtClean="0"/>
              <a:t>если опоздал в декабре, годовой премии лишать нельзя, можно рассчитать ее без учета работы в декабре</a:t>
            </a: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927346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Основания для введения простоя</a:t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764705"/>
            <a:ext cx="11543169" cy="5506013"/>
          </a:xfrm>
        </p:spPr>
        <p:txBody>
          <a:bodyPr>
            <a:noAutofit/>
          </a:bodyPr>
          <a:lstStyle/>
          <a:p>
            <a:pPr algn="just">
              <a:spcBef>
                <a:spcPts val="600"/>
              </a:spcBef>
            </a:pPr>
            <a:endParaRPr lang="ru-RU" sz="2400" b="1" dirty="0"/>
          </a:p>
          <a:p>
            <a:pPr algn="just">
              <a:spcBef>
                <a:spcPts val="600"/>
              </a:spcBef>
            </a:pPr>
            <a:r>
              <a:rPr lang="ru-RU" sz="2400" dirty="0"/>
              <a:t>Е</a:t>
            </a:r>
            <a:r>
              <a:rPr lang="ru-RU" sz="2400" dirty="0" smtClean="0"/>
              <a:t>сть объективные причины экономического, технологического, технического, организационного характера для введения простоя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Приостановка работы носит временный характер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b="1" dirty="0" smtClean="0"/>
              <a:t> </a:t>
            </a:r>
            <a:r>
              <a:rPr lang="ru-RU" sz="2400" b="1" i="1" dirty="0" smtClean="0"/>
              <a:t>Объявление простоя на период предупреждения о сокращении незаконно</a:t>
            </a:r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ru-RU" sz="2400" dirty="0" smtClean="0"/>
              <a:t> Работодателю необходимо доказать заведомо временный характер приостановки работы</a:t>
            </a:r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v"/>
            </a:pPr>
            <a:r>
              <a:rPr lang="ru-RU" sz="2400" b="1" dirty="0" smtClean="0"/>
              <a:t> Определение 7-го КСОЮ от 02.03.2023 № 88-3667/2023</a:t>
            </a:r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indent="-47625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8595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Индексация – право и обязанность работодателя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dirty="0" err="1"/>
              <a:t>Небюджетные</a:t>
            </a:r>
            <a:r>
              <a:rPr lang="ru-RU" sz="2000" dirty="0"/>
              <a:t> организации индексируют зарплату работников в порядке, который установлен в коллективном договоре, соглашении, локальных нормативных актах.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Отсутствие установленного порядка не может являться основанием для </a:t>
            </a:r>
            <a:r>
              <a:rPr lang="ru-RU" sz="2000" dirty="0" err="1"/>
              <a:t>непроведения</a:t>
            </a:r>
            <a:r>
              <a:rPr lang="ru-RU" sz="2000" dirty="0"/>
              <a:t> индексации (ст. ст. 130, 134 ТК РФ; Определение Верховного Суда РФ от 08.04.2019 №89-КГ18-14</a:t>
            </a:r>
            <a:r>
              <a:rPr lang="ru-RU" sz="2000" dirty="0" smtClean="0"/>
              <a:t>).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За отсутствие порядка индексации зарплаты в коллективном </a:t>
            </a:r>
            <a:r>
              <a:rPr lang="ru-RU" sz="2000" dirty="0" smtClean="0"/>
              <a:t>договоре или ЛНА </a:t>
            </a:r>
            <a:r>
              <a:rPr lang="ru-RU" sz="2000" dirty="0"/>
              <a:t>работодателя </a:t>
            </a:r>
            <a:r>
              <a:rPr lang="ru-RU" sz="2000" dirty="0" smtClean="0"/>
              <a:t>ждет штраф (Постановление </a:t>
            </a:r>
            <a:r>
              <a:rPr lang="ru-RU" sz="2000" dirty="0"/>
              <a:t>Третьего кассационного суда общей юрисдикции от 03.05.2023 № </a:t>
            </a:r>
            <a:r>
              <a:rPr lang="ru-RU" sz="2000" dirty="0" smtClean="0"/>
              <a:t>16-2004/2023)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Индексация - это не единственный способ обеспечения работодателем повышения уровня реального содержания зарплаты (п. 10 Обзора судебной практики Верховного Суда Российской Федерации №4, утв. Президиумом Верховного Суда РФ 15.11.2017).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242692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FE876E1A-975F-4869-B000-119F86D5CD6D}"/>
              </a:ext>
            </a:extLst>
          </p:cNvPr>
          <p:cNvSpPr/>
          <p:nvPr/>
        </p:nvSpPr>
        <p:spPr>
          <a:xfrm>
            <a:off x="5286102" y="2018183"/>
            <a:ext cx="4970418" cy="756084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Систематически повышать уровень реального содержания заработной платы работников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194029E7-3D19-47A7-AD68-EBBC45C8EA05}"/>
              </a:ext>
            </a:extLst>
          </p:cNvPr>
          <p:cNvSpPr/>
          <p:nvPr/>
        </p:nvSpPr>
        <p:spPr>
          <a:xfrm>
            <a:off x="5286104" y="3085979"/>
            <a:ext cx="4970417" cy="79381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Закрепить порядок регулярной индексации заработных плат в компании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19B8FC48-8403-49B6-B0C9-23849300045D}"/>
              </a:ext>
            </a:extLst>
          </p:cNvPr>
          <p:cNvSpPr/>
          <p:nvPr/>
        </p:nvSpPr>
        <p:spPr>
          <a:xfrm>
            <a:off x="5286104" y="5013795"/>
            <a:ext cx="4970417" cy="918102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Ежегодно выплачивать всем работникам премии в процентах от заработной платы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114376CA-31F2-43E2-8BAB-325E0424DE9B}"/>
              </a:ext>
            </a:extLst>
          </p:cNvPr>
          <p:cNvCxnSpPr>
            <a:endCxn id="3" idx="1"/>
          </p:cNvCxnSpPr>
          <p:nvPr/>
        </p:nvCxnSpPr>
        <p:spPr>
          <a:xfrm>
            <a:off x="4208104" y="2396225"/>
            <a:ext cx="1077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7EF7E683-AA17-4F49-A705-3B62228E6C79}"/>
              </a:ext>
            </a:extLst>
          </p:cNvPr>
          <p:cNvCxnSpPr/>
          <p:nvPr/>
        </p:nvCxnSpPr>
        <p:spPr>
          <a:xfrm flipV="1">
            <a:off x="4259247" y="3482886"/>
            <a:ext cx="1026857" cy="87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>
            <a:extLst>
              <a:ext uri="{FF2B5EF4-FFF2-40B4-BE49-F238E27FC236}">
                <a16:creationId xmlns="" xmlns:a16="http://schemas.microsoft.com/office/drawing/2014/main" id="{5D661249-F954-4271-8D62-7E4131BBB008}"/>
              </a:ext>
            </a:extLst>
          </p:cNvPr>
          <p:cNvCxnSpPr/>
          <p:nvPr/>
        </p:nvCxnSpPr>
        <p:spPr>
          <a:xfrm flipV="1">
            <a:off x="4290587" y="4444139"/>
            <a:ext cx="995517" cy="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>
            <a:extLst>
              <a:ext uri="{FF2B5EF4-FFF2-40B4-BE49-F238E27FC236}">
                <a16:creationId xmlns="" xmlns:a16="http://schemas.microsoft.com/office/drawing/2014/main" id="{C49655F2-67F4-4940-8F7F-77C0E7801F67}"/>
              </a:ext>
            </a:extLst>
          </p:cNvPr>
          <p:cNvCxnSpPr>
            <a:endCxn id="7" idx="1"/>
          </p:cNvCxnSpPr>
          <p:nvPr/>
        </p:nvCxnSpPr>
        <p:spPr>
          <a:xfrm>
            <a:off x="4259247" y="4504864"/>
            <a:ext cx="1026857" cy="9679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6">
            <a:extLst>
              <a:ext uri="{FF2B5EF4-FFF2-40B4-BE49-F238E27FC236}">
                <a16:creationId xmlns="" xmlns:a16="http://schemas.microsoft.com/office/drawing/2014/main" id="{19B8FC48-8403-49B6-B0C9-23849300045D}"/>
              </a:ext>
            </a:extLst>
          </p:cNvPr>
          <p:cNvSpPr/>
          <p:nvPr/>
        </p:nvSpPr>
        <p:spPr>
          <a:xfrm>
            <a:off x="5286104" y="4029323"/>
            <a:ext cx="4970417" cy="837704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prstClr val="black"/>
                </a:solidFill>
              </a:rPr>
              <a:t>Ежегодно заключать с сотрудниками дополнительные соглашения о повышении заработной платы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12192000" cy="697118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90000"/>
              </a:lnSpc>
            </a:pP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Индексация – право и обязанность работодателя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9982" y="2196170"/>
            <a:ext cx="24931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Работодатель обязан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69524" y="4090196"/>
            <a:ext cx="255403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Работодатель вправе </a:t>
            </a:r>
          </a:p>
          <a:p>
            <a:r>
              <a:rPr lang="ru-RU" sz="2000" dirty="0">
                <a:solidFill>
                  <a:prstClr val="black"/>
                </a:solidFill>
              </a:rPr>
              <a:t>выбрать вариант</a:t>
            </a:r>
          </a:p>
        </p:txBody>
      </p:sp>
    </p:spTree>
    <p:extLst>
      <p:ext uri="{BB962C8B-B14F-4D97-AF65-F5344CB8AC3E}">
        <p14:creationId xmlns:p14="http://schemas.microsoft.com/office/powerpoint/2010/main" val="16309902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FE876E1A-975F-4869-B000-119F86D5CD6D}"/>
              </a:ext>
            </a:extLst>
          </p:cNvPr>
          <p:cNvSpPr/>
          <p:nvPr/>
        </p:nvSpPr>
        <p:spPr>
          <a:xfrm>
            <a:off x="760492" y="706170"/>
            <a:ext cx="4995876" cy="258023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prstClr val="black"/>
                </a:solidFill>
              </a:rPr>
              <a:t>Основание индексации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Прогнозируемый уровень инфляции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Рост прожиточного минимума (федеральный либо региональный показатель)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Показатель роста потребительских цен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Показатель индексации, указанный в отраслевом соглашении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Иной показатель по выбору работодателя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194029E7-3D19-47A7-AD68-EBBC45C8EA05}"/>
              </a:ext>
            </a:extLst>
          </p:cNvPr>
          <p:cNvSpPr/>
          <p:nvPr/>
        </p:nvSpPr>
        <p:spPr>
          <a:xfrm>
            <a:off x="760493" y="3364713"/>
            <a:ext cx="4995874" cy="171428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prstClr val="black"/>
                </a:solidFill>
              </a:rPr>
              <a:t>Индексируемая часть зарплаты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Базовая часть (оклад, тарифная ставка)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Вся зарплата (включая премии и компенсационные выплаты)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Зарплата в установленных пределах (не более определенной суммы)</a:t>
            </a:r>
          </a:p>
        </p:txBody>
      </p:sp>
      <p:sp>
        <p:nvSpPr>
          <p:cNvPr id="11" name="Прямоугольник: скругленные углы 6">
            <a:extLst>
              <a:ext uri="{FF2B5EF4-FFF2-40B4-BE49-F238E27FC236}">
                <a16:creationId xmlns="" xmlns:a16="http://schemas.microsoft.com/office/drawing/2014/main" id="{19B8FC48-8403-49B6-B0C9-23849300045D}"/>
              </a:ext>
            </a:extLst>
          </p:cNvPr>
          <p:cNvSpPr/>
          <p:nvPr/>
        </p:nvSpPr>
        <p:spPr>
          <a:xfrm>
            <a:off x="760493" y="5157299"/>
            <a:ext cx="4995874" cy="131592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b="1" dirty="0">
                <a:solidFill>
                  <a:prstClr val="black"/>
                </a:solidFill>
              </a:rPr>
              <a:t>Периодичность индексации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Ежемесячно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Ежеквартально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prstClr val="black"/>
                </a:solidFill>
              </a:rPr>
              <a:t>Ежегодно</a:t>
            </a:r>
          </a:p>
          <a:p>
            <a:pPr marL="214313" indent="-214313" algn="just">
              <a:buFont typeface="Arial" panose="020B0604020202020204" pitchFamily="34" charset="0"/>
              <a:buChar char="•"/>
            </a:pPr>
            <a:endParaRPr lang="ru-RU" sz="1200" b="1" dirty="0">
              <a:solidFill>
                <a:prstClr val="white"/>
              </a:solidFill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3921"/>
            <a:ext cx="12192000" cy="702249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Как урегулировать порядок индексации заработной платы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427430" y="3584044"/>
            <a:ext cx="31381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Коллективный договор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427430" y="2345162"/>
            <a:ext cx="34640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Положение об индексации</a:t>
            </a:r>
          </a:p>
        </p:txBody>
      </p:sp>
      <p:sp>
        <p:nvSpPr>
          <p:cNvPr id="6" name="Правая фигурная скобка 5"/>
          <p:cNvSpPr/>
          <p:nvPr/>
        </p:nvSpPr>
        <p:spPr>
          <a:xfrm>
            <a:off x="5802086" y="706170"/>
            <a:ext cx="764177" cy="5767057"/>
          </a:xfrm>
          <a:prstGeom prst="rightBrac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135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427430" y="2964603"/>
            <a:ext cx="3210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Иной ЛНА (например ПВТР)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427430" y="4203485"/>
            <a:ext cx="240811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prstClr val="black"/>
                </a:solidFill>
              </a:rPr>
              <a:t>Трудовые договоры</a:t>
            </a:r>
          </a:p>
        </p:txBody>
      </p:sp>
    </p:spTree>
    <p:extLst>
      <p:ext uri="{BB962C8B-B14F-4D97-AF65-F5344CB8AC3E}">
        <p14:creationId xmlns:p14="http://schemas.microsoft.com/office/powerpoint/2010/main" val="248030343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: скругленные углы 2">
            <a:extLst>
              <a:ext uri="{FF2B5EF4-FFF2-40B4-BE49-F238E27FC236}">
                <a16:creationId xmlns="" xmlns:a16="http://schemas.microsoft.com/office/drawing/2014/main" id="{FE876E1A-975F-4869-B000-119F86D5CD6D}"/>
              </a:ext>
            </a:extLst>
          </p:cNvPr>
          <p:cNvSpPr/>
          <p:nvPr/>
        </p:nvSpPr>
        <p:spPr>
          <a:xfrm>
            <a:off x="685640" y="1518072"/>
            <a:ext cx="11201560" cy="75608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>
                <a:solidFill>
                  <a:prstClr val="black"/>
                </a:solidFill>
              </a:rPr>
              <a:t>Работодатели, которые не получают бюджетного финансирования, вправе избрать любые порядок и</a:t>
            </a:r>
            <a:r>
              <a:rPr lang="ru-RU" sz="2400" b="1" i="1" dirty="0">
                <a:solidFill>
                  <a:prstClr val="black"/>
                </a:solidFill>
              </a:rPr>
              <a:t> условия </a:t>
            </a:r>
            <a:r>
              <a:rPr lang="ru-RU" sz="2400" dirty="0">
                <a:solidFill>
                  <a:prstClr val="black"/>
                </a:solidFill>
              </a:rPr>
              <a:t>осуществления индексации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="" xmlns:a16="http://schemas.microsoft.com/office/drawing/2014/main" id="{194029E7-3D19-47A7-AD68-EBBC45C8EA05}"/>
              </a:ext>
            </a:extLst>
          </p:cNvPr>
          <p:cNvSpPr/>
          <p:nvPr/>
        </p:nvSpPr>
        <p:spPr>
          <a:xfrm>
            <a:off x="3301484" y="3291562"/>
            <a:ext cx="8513288" cy="619535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</a:rPr>
              <a:t>Достижение компанией высоких / определенных экономических показателей</a:t>
            </a:r>
          </a:p>
        </p:txBody>
      </p:sp>
      <p:sp>
        <p:nvSpPr>
          <p:cNvPr id="7" name="Прямоугольник: скругленные углы 6">
            <a:extLst>
              <a:ext uri="{FF2B5EF4-FFF2-40B4-BE49-F238E27FC236}">
                <a16:creationId xmlns="" xmlns:a16="http://schemas.microsoft.com/office/drawing/2014/main" id="{19B8FC48-8403-49B6-B0C9-23849300045D}"/>
              </a:ext>
            </a:extLst>
          </p:cNvPr>
          <p:cNvSpPr/>
          <p:nvPr/>
        </p:nvSpPr>
        <p:spPr>
          <a:xfrm>
            <a:off x="3301483" y="4625944"/>
            <a:ext cx="8513289" cy="68844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prstClr val="black"/>
                </a:solidFill>
              </a:rPr>
              <a:t>Наличие у компании прибыли / отсутствие тяжелого финансового положения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="" xmlns:a16="http://schemas.microsoft.com/office/drawing/2014/main" id="{114376CA-31F2-43E2-8BAB-325E0424DE9B}"/>
              </a:ext>
            </a:extLst>
          </p:cNvPr>
          <p:cNvCxnSpPr/>
          <p:nvPr/>
        </p:nvCxnSpPr>
        <p:spPr>
          <a:xfrm>
            <a:off x="2078859" y="3563837"/>
            <a:ext cx="1077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: скругленные углы 6">
            <a:extLst>
              <a:ext uri="{FF2B5EF4-FFF2-40B4-BE49-F238E27FC236}">
                <a16:creationId xmlns="" xmlns:a16="http://schemas.microsoft.com/office/drawing/2014/main" id="{19B8FC48-8403-49B6-B0C9-23849300045D}"/>
              </a:ext>
            </a:extLst>
          </p:cNvPr>
          <p:cNvSpPr/>
          <p:nvPr/>
        </p:nvSpPr>
        <p:spPr>
          <a:xfrm>
            <a:off x="3301484" y="3988814"/>
            <a:ext cx="8513288" cy="48442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solidFill>
                  <a:srgbClr val="E7E6E6">
                    <a:lumMod val="10000"/>
                  </a:srgbClr>
                </a:solidFill>
              </a:rPr>
              <a:t>Увеличение производительности труда сотрудников</a:t>
            </a: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0" y="0"/>
            <a:ext cx="12192000" cy="627202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Когда индексацию можно не проводить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85640" y="970975"/>
            <a:ext cx="8434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Определение Верховного Суда РФ от 24.04.2017 №18-КГ17-10</a:t>
            </a:r>
          </a:p>
        </p:txBody>
      </p:sp>
      <p:cxnSp>
        <p:nvCxnSpPr>
          <p:cNvPr id="15" name="Прямая со стрелкой 14">
            <a:extLst>
              <a:ext uri="{FF2B5EF4-FFF2-40B4-BE49-F238E27FC236}">
                <a16:creationId xmlns="" xmlns:a16="http://schemas.microsoft.com/office/drawing/2014/main" id="{114376CA-31F2-43E2-8BAB-325E0424DE9B}"/>
              </a:ext>
            </a:extLst>
          </p:cNvPr>
          <p:cNvCxnSpPr/>
          <p:nvPr/>
        </p:nvCxnSpPr>
        <p:spPr>
          <a:xfrm>
            <a:off x="2078859" y="4225047"/>
            <a:ext cx="1077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052419" y="2773203"/>
            <a:ext cx="6677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prstClr val="black"/>
                </a:solidFill>
              </a:rPr>
              <a:t>Условиями проведения индексации могут быть:</a:t>
            </a:r>
          </a:p>
        </p:txBody>
      </p:sp>
      <p:cxnSp>
        <p:nvCxnSpPr>
          <p:cNvPr id="18" name="Прямая со стрелкой 17">
            <a:extLst>
              <a:ext uri="{FF2B5EF4-FFF2-40B4-BE49-F238E27FC236}">
                <a16:creationId xmlns="" xmlns:a16="http://schemas.microsoft.com/office/drawing/2014/main" id="{114376CA-31F2-43E2-8BAB-325E0424DE9B}"/>
              </a:ext>
            </a:extLst>
          </p:cNvPr>
          <p:cNvCxnSpPr/>
          <p:nvPr/>
        </p:nvCxnSpPr>
        <p:spPr>
          <a:xfrm>
            <a:off x="2078859" y="4894315"/>
            <a:ext cx="107799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8909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Соблюдение порядка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513" y="764704"/>
            <a:ext cx="11470739" cy="590465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400" b="1" dirty="0" smtClean="0"/>
              <a:t>Приказ не обязательно должен содержать исчерпывающее описание проступка.</a:t>
            </a:r>
          </a:p>
          <a:p>
            <a:pPr indent="42863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Если из запроса объяснения и самих объяснений было ясно, о каком проступке идет речь;</a:t>
            </a:r>
          </a:p>
          <a:p>
            <a:pPr indent="42863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При наличии заключения служебной проверки, содержащей все подробности</a:t>
            </a: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1-го КСОЮ от 14.08.2023 № 88-21035/2023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i="1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Ранее была другая практика: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Пятого кассационного суда общей юрисдикции от 08.11.2022 № 88-8642/2022 по делу № 2-910/2022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Третьего кассационного суда общей юрисдикции от 21.09.2022 № 88-13433/2022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Первого кассационного суда общей юрисдикции от 14.06.2022 по делу № 88-15813/2022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5947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Индексация – право и обязанность работодателя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Второго кассационного суда общей юрисдикции от 13.06.2023 по делу № 88-12047/2023</a:t>
            </a:r>
            <a:endParaRPr lang="ru-RU" sz="2000" b="1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i="1" u="sng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i="1" u="sng" dirty="0" smtClean="0"/>
              <a:t>Индексацию следует проводить не реже 1 раза в год</a:t>
            </a:r>
            <a:endParaRPr lang="ru-RU" sz="2000" i="1" u="sng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/>
              <a:t>Судьи </a:t>
            </a:r>
            <a:r>
              <a:rPr lang="ru-RU" sz="2000" dirty="0"/>
              <a:t>Второго КСОЮ признали не соответствующим законодательству механизм, при котором индексацию зарплаты работодатель проводил раз в 4 года. Как отмечено в определении от 13.06.2023 по делу № 88-12047/2023, работодатель фактически уклонился от установления порядка индексации заработной платы, то есть не обеспечил соблюдение гарантии повышения уровня реального содержания заработной платы. Предусмотренный механизм индексации один раз в четыре года с 2022 года на 8 % значительно ухудшает положение работника по сравнению с механизмом, при котором заработная плата индексируется ежегодно на основании индекса потребительских цен, поскольку предполагает меньший размер увеличения заработной платы. Таким образом, увеличивать сотрудникам заработную плату необходимо не реже 1 раза в год.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4900265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Индексация – право и обязанность работодателя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Первого кассационного суда общей юрисдикции от 16.01.2023 № </a:t>
            </a:r>
            <a:r>
              <a:rPr lang="ru-RU" sz="2000" b="1" dirty="0" smtClean="0"/>
              <a:t>88-90/2023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b="1" i="1" u="sng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i="1" u="sng" dirty="0" smtClean="0"/>
              <a:t>Не достижение показателей, установленных работодателем в ЛНА, не является основанием для не проведения индексации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i="1" u="sng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/>
              <a:t>В Положении об индексации зарплаты работодатель установил такое условие повышения окладов: перевыполнение плановых показателей и показателя рентабельности основной деятельности работника, который претендует на индексацию, более чем на 25 %. В течение нескольких лет указанные показатели не были достигнуты, поэтому индексация заработка сотруднику не производилась</a:t>
            </a:r>
            <a:r>
              <a:rPr lang="ru-RU" sz="2000" dirty="0" smtClean="0"/>
              <a:t>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/>
              <a:t>Установив </a:t>
            </a:r>
            <a:r>
              <a:rPr lang="ru-RU" sz="2000" dirty="0"/>
              <a:t>в качестве условия индексации перевыполнение финансовых показателей и не повышая зарплату при их невыполнении, работодатель нарушил ст. 134 ТК РФ. Указанной нормой предусмотрено обеспечение повышения уровня реального содержания заработной платы (индексация заработной платы) не в связи с перевыполнением каких-либо показателей и достижением высоких финансовых результатов, а в связи с ростом потребительских цен на товары и услуги. 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1079893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Индексация – право и обязанность работодателя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Второго кассационного суда общей юрисдикции от 28.02.2023 по делу № </a:t>
            </a:r>
            <a:r>
              <a:rPr lang="ru-RU" sz="2000" b="1" dirty="0" smtClean="0"/>
              <a:t>88-5692/2023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i="1" u="sng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i="1" u="sng" dirty="0" smtClean="0"/>
              <a:t>Регулярные премии за достижение определенных показателей индексацию заменить не могут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2000" i="1" u="sng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 smtClean="0"/>
              <a:t>начисленная </a:t>
            </a:r>
            <a:r>
              <a:rPr lang="ru-RU" sz="2000" dirty="0"/>
              <a:t>работнику премия за расчетный период не обязывает работодателя выплачивать премии в последующие периоды;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/>
              <a:t>по условиям локальных нормативных актов спорную премию нельзя признать регулярной выплатой;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/>
              <a:t>кроме указанной премии работодатель не производил какие-либо выплаты, направленные на повышение уровня реального содержания заработной платы;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2000" dirty="0"/>
              <a:t>работодатель не доказал, что выбрал именно такой механизм индексации заработной платы работников в связи с ростом потребительских цен на товары и услуги (посредством выплаты премии).</a:t>
            </a:r>
          </a:p>
        </p:txBody>
      </p:sp>
    </p:spTree>
    <p:extLst>
      <p:ext uri="{BB962C8B-B14F-4D97-AF65-F5344CB8AC3E}">
        <p14:creationId xmlns:p14="http://schemas.microsoft.com/office/powerpoint/2010/main" val="275567692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Индексация – право и обязанность работодателя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Девятого кассационного суда общей юрисдикции от 08.02.2024 № 88-11876/2023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b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/>
              <a:t>О</a:t>
            </a:r>
            <a:r>
              <a:rPr lang="ru-RU" sz="2000" dirty="0" smtClean="0"/>
              <a:t>бязанность </a:t>
            </a:r>
            <a:r>
              <a:rPr lang="ru-RU" sz="2000" dirty="0"/>
              <a:t>повышать реальное содержание заработной платы работников может быть исполнена не только через индексацию. Так, можно периодически увеличивать </a:t>
            </a:r>
            <a:r>
              <a:rPr lang="ru-RU" sz="2000" dirty="0" smtClean="0"/>
              <a:t>оклады </a:t>
            </a:r>
            <a:r>
              <a:rPr lang="ru-RU" sz="2000" dirty="0"/>
              <a:t>работников</a:t>
            </a:r>
            <a:r>
              <a:rPr lang="ru-RU" sz="2000" dirty="0" smtClean="0"/>
              <a:t> </a:t>
            </a:r>
            <a:r>
              <a:rPr lang="ru-RU" sz="2000" dirty="0"/>
              <a:t>(</a:t>
            </a:r>
            <a:r>
              <a:rPr lang="ru-RU" sz="2000" u="sng" dirty="0"/>
              <a:t>безотносительно к порядку индексации</a:t>
            </a:r>
            <a:r>
              <a:rPr lang="ru-RU" sz="2000" dirty="0" smtClean="0"/>
              <a:t>).</a:t>
            </a: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31722364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Изменение условий об оплате труда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/>
              <a:t> Определение Шестого кассационного суда общей юрисдикции от 09.02.2023 по делу № 88-2616/2023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 smtClean="0"/>
              <a:t>Ухудшение </a:t>
            </a:r>
            <a:r>
              <a:rPr lang="ru-RU" sz="1800" dirty="0"/>
              <a:t>финансового положения работодателя не </a:t>
            </a:r>
            <a:r>
              <a:rPr lang="ru-RU" sz="1800" dirty="0" smtClean="0"/>
              <a:t>является основанием для применения ст.74 ТК РФ в целях снижения оклада или отмены премий.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 smtClean="0"/>
              <a:t> </a:t>
            </a:r>
            <a:r>
              <a:rPr lang="ru-RU" sz="2000" b="1" dirty="0"/>
              <a:t>Определение Третьего кассационного суда общей юрисдикции от 18.01.2023 № 88-25/2023 по делу № </a:t>
            </a:r>
            <a:r>
              <a:rPr lang="ru-RU" sz="2000" b="1" dirty="0" smtClean="0"/>
              <a:t>2-4871/2021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 smtClean="0"/>
              <a:t>Суд отклонил довод </a:t>
            </a:r>
            <a:r>
              <a:rPr lang="ru-RU" sz="1800" dirty="0"/>
              <a:t>работодателя о том, что соглашение о снижении окладной части, не оформленное в письменной форме, является заключенным, если работник приступил к работе на новых </a:t>
            </a:r>
            <a:r>
              <a:rPr lang="ru-RU" sz="1800" dirty="0" smtClean="0"/>
              <a:t>условиях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Верховного Суда Российской Федерации от 16.12.2022 № 305-ЭС22-11727 по делу № </a:t>
            </a:r>
            <a:r>
              <a:rPr lang="ru-RU" sz="2000" b="1" dirty="0" smtClean="0"/>
              <a:t>А40-121758/2021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 smtClean="0"/>
              <a:t>Генеральный </a:t>
            </a:r>
            <a:r>
              <a:rPr lang="ru-RU" sz="1800" dirty="0"/>
              <a:t>директор не вправе издавать приказы о применении мер поощрения в отношении самого себя </a:t>
            </a:r>
          </a:p>
        </p:txBody>
      </p:sp>
    </p:spTree>
    <p:extLst>
      <p:ext uri="{BB962C8B-B14F-4D97-AF65-F5344CB8AC3E}">
        <p14:creationId xmlns:p14="http://schemas.microsoft.com/office/powerpoint/2010/main" val="17569311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Изменение условий об оплате труда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/>
              <a:t> Определение Второго кассационного суда общей юрисдикции от 29.03.2022 по делу № </a:t>
            </a:r>
            <a:r>
              <a:rPr lang="ru-RU" sz="2000" b="1" dirty="0" smtClean="0"/>
              <a:t>88-7166/2022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 smtClean="0"/>
              <a:t>Издание </a:t>
            </a:r>
            <a:r>
              <a:rPr lang="ru-RU" sz="1800" dirty="0"/>
              <a:t>приказа о пересмотре размера </a:t>
            </a:r>
            <a:r>
              <a:rPr lang="ru-RU" sz="1800" dirty="0" smtClean="0"/>
              <a:t>надбавки, установленной в ЛНА </a:t>
            </a:r>
            <a:r>
              <a:rPr lang="ru-RU" sz="1800" dirty="0"/>
              <a:t>права сотрудника не нарушает</a:t>
            </a:r>
            <a:r>
              <a:rPr lang="ru-RU" sz="1800" dirty="0" smtClean="0"/>
              <a:t>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Определение Первого кассационного суда общей юрисдикции от 31.10.2023 по делу № </a:t>
            </a:r>
            <a:r>
              <a:rPr lang="ru-RU" sz="2000" b="1" dirty="0" smtClean="0"/>
              <a:t>88-32451/2023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1800" dirty="0" smtClean="0"/>
              <a:t>Начисленную </a:t>
            </a:r>
            <a:r>
              <a:rPr lang="ru-RU" sz="1800" dirty="0"/>
              <a:t>премию нельзя отменить после увольнения </a:t>
            </a:r>
            <a:r>
              <a:rPr lang="ru-RU" sz="1800" dirty="0" smtClean="0"/>
              <a:t>работника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1800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95053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Задержка заработной платы и приостановление работы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Апелляционное </a:t>
            </a:r>
            <a:r>
              <a:rPr lang="ru-RU" sz="2000" b="1" dirty="0"/>
              <a:t>определение Нижегородского областного суда от 20.03.2018 по делу №</a:t>
            </a:r>
            <a:r>
              <a:rPr lang="ru-RU" sz="2000" b="1" dirty="0" smtClean="0"/>
              <a:t>33-2117/2018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Работница </a:t>
            </a:r>
            <a:r>
              <a:rPr lang="ru-RU" sz="2000" dirty="0"/>
              <a:t>приостановила работу в связи с задержкой выплаты заработной платы. Работодатель частично погасил задолженность, произведя выплату без учета обязательной надбавки к должностному окладу. Он уведомил об этом работницу, однако та работу не возобновила.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Поскольку </a:t>
            </a:r>
            <a:r>
              <a:rPr lang="ru-RU" sz="2000" dirty="0"/>
              <a:t>задолженность по заработной плате погашена не в полном объеме, работница не обязана возобновить работу. В этом случае отсутствие на рабочем месте не может считаться прогулом.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20509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209800" y="1412777"/>
            <a:ext cx="7772400" cy="28357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>Индивидуальные трудовые споры</a:t>
            </a:r>
            <a:r>
              <a:rPr lang="en-US" sz="32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 вопросам в сфере охраны труда</a:t>
            </a:r>
            <a:endParaRPr lang="ru-RU" sz="3200" b="1" dirty="0">
              <a:solidFill>
                <a:schemeClr val="accent2">
                  <a:lumMod val="75000"/>
                </a:schemeClr>
              </a:solidFill>
              <a:latin typeface="Myriad Pro" panose="020B05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93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Инструктажи: первичный и повторный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</a:t>
            </a:r>
            <a:r>
              <a:rPr lang="ru-RU" sz="2000" b="1" dirty="0"/>
              <a:t>Постановление Первого кассационного суда общей юрисдикции от 30.08.2023 № 16-4273/2023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Сотрудники</a:t>
            </a:r>
            <a:r>
              <a:rPr lang="ru-RU" sz="2000" dirty="0"/>
              <a:t>, прошедшие первичный инструктаж по охране труда на рабочем месте, должны проходить повторный инструктаж не реже 1 раза в </a:t>
            </a:r>
            <a:r>
              <a:rPr lang="ru-RU" sz="2000" dirty="0" smtClean="0"/>
              <a:t>полгода.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Прохождение работниками повторного инструктажа доказывает работодатель =</a:t>
            </a:r>
            <a:r>
              <a:rPr lang="en-US" sz="2000" dirty="0" smtClean="0"/>
              <a:t>&gt; </a:t>
            </a:r>
            <a:r>
              <a:rPr lang="ru-RU" sz="2000" dirty="0" smtClean="0"/>
              <a:t>нужно фиксировать такой инструктаж в журнале.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Отсутствие сведений о прохождении повторного инструктажа грозит работодателю привлечением к ответственности по ч.3 ст.5.27.1 КоАП РФ  </a:t>
            </a: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33219962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Обжалование результатов СОУТ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</a:t>
            </a:r>
            <a:r>
              <a:rPr lang="ru-RU" sz="2000" b="1" dirty="0"/>
              <a:t>Определение Шестого кассационного суда общей юрисдикции от 07.09.2023 </a:t>
            </a:r>
            <a:r>
              <a:rPr lang="ru-RU" sz="2000" b="1" dirty="0" smtClean="0"/>
              <a:t>№ </a:t>
            </a:r>
            <a:r>
              <a:rPr lang="ru-RU" sz="2000" b="1" dirty="0"/>
              <a:t>88-20583/2023</a:t>
            </a: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Если по итогам СОУТ работник не согласен с результатами оценки, необходимо проводить государственную экспертизу условий труда (оценку качества проведения СОУТ).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Проведение процессуальной экспертизы не дает суду оснований для </a:t>
            </a:r>
            <a:r>
              <a:rPr lang="ru-RU" sz="2000" dirty="0" err="1" smtClean="0"/>
              <a:t>обязания</a:t>
            </a:r>
            <a:r>
              <a:rPr lang="ru-RU" sz="2000" dirty="0" smtClean="0"/>
              <a:t> работодателя предоставить работнику другое рабочее место или провести внеплановую СОУТ.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Определение </a:t>
            </a:r>
            <a:r>
              <a:rPr lang="ru-RU" sz="2000" b="1" dirty="0"/>
              <a:t>Первого кассационного суда общей юрисдикции от 17.10.2022 № </a:t>
            </a:r>
            <a:r>
              <a:rPr lang="ru-RU" sz="2000" b="1" dirty="0" smtClean="0"/>
              <a:t>88-26567/2022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000" b="1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Отмена </a:t>
            </a:r>
            <a:r>
              <a:rPr lang="ru-RU" sz="2000" dirty="0"/>
              <a:t>результатов </a:t>
            </a:r>
            <a:r>
              <a:rPr lang="ru-RU" sz="2000" dirty="0" smtClean="0"/>
              <a:t>СОУТ </a:t>
            </a:r>
            <a:r>
              <a:rPr lang="ru-RU" sz="2000" dirty="0"/>
              <a:t>не производится, если допущенные экспертом нарушения не повлияли на достоверность данных об условиях труда на рабочих местах </a:t>
            </a:r>
            <a:r>
              <a:rPr lang="ru-RU" sz="2000" dirty="0" smtClean="0"/>
              <a:t>сотрудников.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/>
              <a:t>В соответствии с ч. 5 ст. 22 Закона № 426-ФЗ при нарушении экспертной организацией или экспертом порядка проведения </a:t>
            </a:r>
            <a:r>
              <a:rPr lang="ru-RU" sz="2000" dirty="0" smtClean="0"/>
              <a:t>СОУТ </a:t>
            </a:r>
            <a:r>
              <a:rPr lang="ru-RU" sz="2000" dirty="0"/>
              <a:t>их ждет административная ответственность. </a:t>
            </a:r>
            <a:r>
              <a:rPr lang="ru-RU" sz="2000" u="sng" dirty="0"/>
              <a:t>Отмена результатов </a:t>
            </a:r>
            <a:r>
              <a:rPr lang="ru-RU" sz="2000" u="sng" dirty="0" smtClean="0"/>
              <a:t>СОУТ </a:t>
            </a:r>
            <a:r>
              <a:rPr lang="ru-RU" sz="2000" u="sng" dirty="0"/>
              <a:t>при </a:t>
            </a:r>
            <a:r>
              <a:rPr lang="ru-RU" sz="2000" u="sng" dirty="0" smtClean="0"/>
              <a:t>нарушении </a:t>
            </a:r>
            <a:r>
              <a:rPr lang="ru-RU" sz="2000" u="sng" dirty="0"/>
              <a:t>порядка ее проведения законодательством не предусмотрена</a:t>
            </a:r>
            <a:r>
              <a:rPr lang="ru-RU" sz="20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39543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Соблюдение порядка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513" y="764704"/>
            <a:ext cx="11470739" cy="590465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/>
            </a:pPr>
            <a:r>
              <a:rPr lang="ru-RU" sz="2400" b="1" dirty="0" smtClean="0"/>
              <a:t>Приказ (не) обязательно должен содержать исчерпывающее описание проступка.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Позиция ВС РФ по конкретному делу: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Из приказа об увольнении должно прямо следовать, какой проступок послужил поводом для увольнения (</a:t>
            </a:r>
            <a:r>
              <a:rPr lang="ru-RU" sz="2400" i="1" dirty="0" smtClean="0"/>
              <a:t>«обращение какого пациента явилось основанием для увольнения»</a:t>
            </a:r>
            <a:r>
              <a:rPr lang="ru-RU" sz="2400" dirty="0" smtClean="0"/>
              <a:t>)</a:t>
            </a: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Верховного Суда РФ от 30 января 2023 г. № 5-КГ22-138-К2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748845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 noGrp="1"/>
          </p:cNvSpPr>
          <p:nvPr>
            <p:ph type="title"/>
          </p:nvPr>
        </p:nvSpPr>
        <p:spPr>
          <a:xfrm>
            <a:off x="0" y="1"/>
            <a:ext cx="12192000" cy="497941"/>
          </a:xfrm>
          <a:prstGeom prst="rect">
            <a:avLst/>
          </a:prstGeom>
        </p:spPr>
        <p:txBody>
          <a:bodyPr vert="horz" lIns="68580" tIns="34290" rIns="68580" bIns="3429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Право работников присутствовать при проведении СОУТ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4977" y="914401"/>
            <a:ext cx="11543169" cy="5576935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b="1" dirty="0" smtClean="0"/>
              <a:t> </a:t>
            </a:r>
            <a:r>
              <a:rPr lang="ru-RU" sz="2000" b="1" dirty="0" smtClean="0"/>
              <a:t>Определение </a:t>
            </a:r>
            <a:r>
              <a:rPr lang="ru-RU" sz="2000" b="1" dirty="0"/>
              <a:t>Первого кассационного суда общей юрисдикции от 19.07.2022 № 88а-18015/2022</a:t>
            </a:r>
            <a:endParaRPr lang="ru-RU" sz="2000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ru-RU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dirty="0" smtClean="0"/>
              <a:t>В </a:t>
            </a:r>
            <a:r>
              <a:rPr lang="ru-RU" sz="2000" dirty="0"/>
              <a:t>соответствии со </a:t>
            </a:r>
            <a:r>
              <a:rPr lang="ru-RU" sz="2000" dirty="0" smtClean="0"/>
              <a:t>ст.5 </a:t>
            </a:r>
            <a:r>
              <a:rPr lang="ru-RU" sz="2000" dirty="0"/>
              <a:t>Федерального закона от 28.12.2013 № </a:t>
            </a:r>
            <a:r>
              <a:rPr lang="ru-RU" sz="2000" dirty="0" smtClean="0"/>
              <a:t>426-ФЗ: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Работник </a:t>
            </a:r>
            <a:r>
              <a:rPr lang="ru-RU" sz="2000" dirty="0"/>
              <a:t>вправе присутствовать при проведении специальной оценки условий труда на его рабочем </a:t>
            </a:r>
            <a:r>
              <a:rPr lang="ru-RU" sz="2000" dirty="0" smtClean="0"/>
              <a:t>месте.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Работник обязан ознакомиться с результатами СОУТ.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Работодатель обязан ознакомить работника с результатами СОУТ.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ru-RU" sz="2000" dirty="0" smtClean="0"/>
              <a:t>Законодательством не предусмотрена обязанность работодатель </a:t>
            </a:r>
            <a:r>
              <a:rPr lang="ru-RU" sz="2000" dirty="0"/>
              <a:t>уведомлять работников в письменной форме о дате и времени </a:t>
            </a:r>
            <a:r>
              <a:rPr lang="ru-RU" sz="2000" dirty="0" smtClean="0"/>
              <a:t>проведения СОУТ.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ru-RU" sz="2000" dirty="0" smtClean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2000" b="1" i="1" dirty="0" smtClean="0"/>
              <a:t>Примечательно</a:t>
            </a:r>
            <a:endParaRPr lang="ru-RU" sz="2000" b="1" i="1" dirty="0"/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v"/>
            </a:pPr>
            <a:r>
              <a:rPr lang="ru-RU" sz="2000" dirty="0"/>
              <a:t> </a:t>
            </a:r>
            <a:r>
              <a:rPr lang="ru-RU" sz="2000" b="1" dirty="0"/>
              <a:t>Письмо Минтруда России от 14.03.2016 №</a:t>
            </a:r>
            <a:r>
              <a:rPr lang="ru-RU" sz="2000" b="1" dirty="0" smtClean="0"/>
              <a:t>15-1/ООГ-1041 - </a:t>
            </a:r>
            <a:r>
              <a:rPr lang="ru-RU" sz="2000" dirty="0" smtClean="0"/>
              <a:t>СОУТ не </a:t>
            </a:r>
            <a:r>
              <a:rPr lang="ru-RU" sz="2000" dirty="0"/>
              <a:t>проводится на вакантном рабочем </a:t>
            </a:r>
            <a:r>
              <a:rPr lang="ru-RU" sz="2000" dirty="0" smtClean="0"/>
              <a:t>месте.</a:t>
            </a:r>
          </a:p>
        </p:txBody>
      </p:sp>
    </p:spTree>
    <p:extLst>
      <p:ext uri="{BB962C8B-B14F-4D97-AF65-F5344CB8AC3E}">
        <p14:creationId xmlns:p14="http://schemas.microsoft.com/office/powerpoint/2010/main" val="2455552256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902819" y="2282049"/>
            <a:ext cx="8046719" cy="203841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внимание!</a:t>
            </a: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325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Соблюдение порядка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513" y="764704"/>
            <a:ext cx="11470739" cy="590465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 startAt="2"/>
            </a:pPr>
            <a:r>
              <a:rPr lang="ru-RU" sz="2400" b="1" dirty="0" smtClean="0"/>
              <a:t>Объяснение можно запрашивать в любой форме, необязательно официально и письменно.</a:t>
            </a:r>
          </a:p>
          <a:p>
            <a:pPr indent="42863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Из сути запроса работнику должно быть ясно, что требуется объяснить</a:t>
            </a:r>
          </a:p>
          <a:p>
            <a:pPr indent="42863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При отсутствии письменного запроса в суде придется доказывать, что запрос в иной форме имел место (свидетельские показания, акты работодателя об отказе дать объяснения и т.п.)</a:t>
            </a: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3-го КСОЮ от 05.07.2023 № 88-14235/2023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Ранее была другая практика, устные запросы судами не признавались: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Второго кассационного суда общей юрисдикции от 28.06.2022 по делу № 88-14970/2022, 2-2530/2021</a:t>
            </a:r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Кассационное определение Девятого кассационного суда общей юрисдикции от 22.06.2022 № 88а-5074/2022 по делу № 2а-4454/2021</a:t>
            </a:r>
          </a:p>
          <a:p>
            <a:pPr algn="just">
              <a:spcBef>
                <a:spcPts val="600"/>
              </a:spcBef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685072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Соблюдение порядка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5513" y="764704"/>
            <a:ext cx="11470739" cy="5904656"/>
          </a:xfrm>
        </p:spPr>
        <p:txBody>
          <a:bodyPr>
            <a:noAutofit/>
          </a:bodyPr>
          <a:lstStyle/>
          <a:p>
            <a:pPr marL="457200" indent="-457200" algn="just">
              <a:spcBef>
                <a:spcPts val="600"/>
              </a:spcBef>
              <a:buFont typeface="+mj-lt"/>
              <a:buAutoNum type="arabicPeriod" startAt="3"/>
            </a:pPr>
            <a:r>
              <a:rPr lang="ru-RU" sz="2400" b="1" dirty="0" smtClean="0"/>
              <a:t>Если составляются акты об отсутствии работника на рабочем месте за несколько дней, объяснения следует запрашивать по каждому дню отсутствия.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Второго кассационного суда общей юрисдикции от 11.04.2023 № 88-9672/2023</a:t>
            </a:r>
          </a:p>
          <a:p>
            <a:pPr algn="just">
              <a:spcBef>
                <a:spcPts val="600"/>
              </a:spcBef>
            </a:pPr>
            <a:endParaRPr lang="ru-RU" sz="2400" dirty="0"/>
          </a:p>
          <a:p>
            <a:pPr marL="457200" indent="-457200" algn="just">
              <a:spcBef>
                <a:spcPts val="600"/>
              </a:spcBef>
              <a:buFont typeface="+mj-lt"/>
              <a:buAutoNum type="arabicPeriod" startAt="4"/>
            </a:pPr>
            <a:r>
              <a:rPr lang="ru-RU" sz="2400" b="1" dirty="0" smtClean="0"/>
              <a:t>После применения взыскания нельзя исправлять приказ (дополнять ссылка на ЛНА и т.п.).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</a:pPr>
            <a:r>
              <a:rPr lang="ru-RU" sz="2400" dirty="0" smtClean="0"/>
              <a:t>Определение Третьего кассационного суда общей юрисдикции от 30.11.2022 № 88-18575/2022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i="1" dirty="0" smtClean="0"/>
              <a:t>«ТК РФ </a:t>
            </a:r>
            <a:r>
              <a:rPr lang="ru-RU" sz="2400" b="1" i="1" dirty="0" smtClean="0"/>
              <a:t>не предоставляет работодателю право совершать какие-либо юридически значимые действия</a:t>
            </a:r>
            <a:r>
              <a:rPr lang="ru-RU" sz="2400" i="1" dirty="0" smtClean="0"/>
              <a:t>, затрагивающие права и интересы работника, </a:t>
            </a:r>
            <a:r>
              <a:rPr lang="ru-RU" sz="2400" b="1" i="1" dirty="0" smtClean="0"/>
              <a:t>после того</a:t>
            </a:r>
            <a:r>
              <a:rPr lang="ru-RU" sz="2400" i="1" dirty="0" smtClean="0"/>
              <a:t> как к работнику было </a:t>
            </a:r>
            <a:r>
              <a:rPr lang="ru-RU" sz="2400" b="1" i="1" dirty="0" smtClean="0"/>
              <a:t>применено дисциплинарное взыскание</a:t>
            </a:r>
            <a:r>
              <a:rPr lang="ru-RU" sz="2400" i="1" dirty="0" smtClean="0"/>
              <a:t>, особенно за пределами срока привлечения к дисциплинарной ответственности»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869313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Негативные последствия для работодателя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621" y="764704"/>
            <a:ext cx="11452632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Ст.192 ТК РФ: 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Дисциплинарный проступок - неисполнение или ненадлежащее исполнение работником по его вине возложенных на него трудовых обязанностей.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Ч.5 ст.192 ТК РФ, п.53 ПП ВС №2 от 17.03.2004: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ru-RU" sz="2400" dirty="0" smtClean="0"/>
              <a:t>Работодателю необходимо учитывать тяжесть совершенного проступка и обстоятельства, при которых он был совершен, а также предшествующее поведение работника, его отношение к труду.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18306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20688"/>
          </a:xfrm>
        </p:spPr>
        <p:txBody>
          <a:bodyPr anchor="t">
            <a:noAutofit/>
          </a:bodyPr>
          <a:lstStyle/>
          <a:p>
            <a:pPr algn="l"/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Негативные последствия для работодателя</a:t>
            </a:r>
            <a: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32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621" y="764704"/>
            <a:ext cx="11452632" cy="5904656"/>
          </a:xfrm>
        </p:spPr>
        <p:txBody>
          <a:bodyPr>
            <a:noAutofit/>
          </a:bodyPr>
          <a:lstStyle/>
          <a:p>
            <a:pPr marL="0" indent="0" algn="just">
              <a:spcBef>
                <a:spcPts val="600"/>
              </a:spcBef>
              <a:buNone/>
            </a:pPr>
            <a:r>
              <a:rPr lang="ru-RU" sz="2400" b="1" dirty="0" smtClean="0"/>
              <a:t>Оценка тяжести проступка:</a:t>
            </a:r>
          </a:p>
          <a:p>
            <a:pPr marL="0" indent="0" algn="just">
              <a:spcBef>
                <a:spcPts val="600"/>
              </a:spcBef>
              <a:buNone/>
            </a:pPr>
            <a:endParaRPr lang="ru-RU" sz="2400" b="1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Наличие ранее наложенных взысканий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Наличие позитивных / негативных характеристик работника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Стаж работы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dirty="0" smtClean="0"/>
              <a:t>Выплата премий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ru-RU" sz="2400" dirty="0" smtClean="0"/>
              <a:t> Возникновение негативных последствий для работодателя в результате проступка</a:t>
            </a:r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marL="0" indent="0" algn="just">
              <a:spcBef>
                <a:spcPts val="600"/>
              </a:spcBef>
              <a:buNone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 smtClean="0"/>
          </a:p>
          <a:p>
            <a:pPr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95844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</TotalTime>
  <Words>3793</Words>
  <Application>Microsoft Office PowerPoint</Application>
  <PresentationFormat>Произвольный</PresentationFormat>
  <Paragraphs>441</Paragraphs>
  <Slides>51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51</vt:i4>
      </vt:variant>
    </vt:vector>
  </HeadingPairs>
  <TitlesOfParts>
    <vt:vector size="54" baseType="lpstr">
      <vt:lpstr>Тема Office</vt:lpstr>
      <vt:lpstr>1_Тема Office</vt:lpstr>
      <vt:lpstr>2_Тема Office</vt:lpstr>
      <vt:lpstr>Судебная практика по трудовым спорам  06.09.2024</vt:lpstr>
      <vt:lpstr>Презентация PowerPoint</vt:lpstr>
      <vt:lpstr>Дисциплинарные взыскания – предмет доказывания </vt:lpstr>
      <vt:lpstr>Соблюдение порядка </vt:lpstr>
      <vt:lpstr>Соблюдение порядка </vt:lpstr>
      <vt:lpstr>Соблюдение порядка </vt:lpstr>
      <vt:lpstr>Соблюдение порядка </vt:lpstr>
      <vt:lpstr>Негативные последствия для работодателя </vt:lpstr>
      <vt:lpstr>Негативные последствия для работодателя </vt:lpstr>
      <vt:lpstr>Негативные последствия для работодателя </vt:lpstr>
      <vt:lpstr>Уважительные причины </vt:lpstr>
      <vt:lpstr>Презентация PowerPoint</vt:lpstr>
      <vt:lpstr>Увольнение по собственному желанию </vt:lpstr>
      <vt:lpstr>Увольнение по собственному желанию </vt:lpstr>
      <vt:lpstr>Увольнение по соглашению сторон </vt:lpstr>
      <vt:lpstr>Увольнение по соглашению сторон </vt:lpstr>
      <vt:lpstr>Увольнение по соглашению сторон </vt:lpstr>
      <vt:lpstr>Увольнение по инициативе работодателя </vt:lpstr>
      <vt:lpstr>Увольнение в связи с ликвидацией </vt:lpstr>
      <vt:lpstr>Увольнение по сокращению </vt:lpstr>
      <vt:lpstr>Увольнение по сокращению </vt:lpstr>
      <vt:lpstr>Увольнение по сокращению </vt:lpstr>
      <vt:lpstr>Увольнение по сокращению </vt:lpstr>
      <vt:lpstr>Увольнение по п.7 ч.1 ст.77 ТК РФ </vt:lpstr>
      <vt:lpstr>Увольнение совместителя 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МРОТ  </vt:lpstr>
      <vt:lpstr>Структура МРОТ  </vt:lpstr>
      <vt:lpstr>Обязанность выплатить премию  </vt:lpstr>
      <vt:lpstr>Депремирование в связи с дисциплинарным взысканием  </vt:lpstr>
      <vt:lpstr>Депремирование в связи с дисциплинарным взысканием  </vt:lpstr>
      <vt:lpstr>Основания для введения простоя  </vt:lpstr>
      <vt:lpstr>Индексация – право и обязанность работодателя</vt:lpstr>
      <vt:lpstr>Презентация PowerPoint</vt:lpstr>
      <vt:lpstr>Презентация PowerPoint</vt:lpstr>
      <vt:lpstr>Презентация PowerPoint</vt:lpstr>
      <vt:lpstr>Индексация – право и обязанность работодателя</vt:lpstr>
      <vt:lpstr>Индексация – право и обязанность работодателя</vt:lpstr>
      <vt:lpstr>Индексация – право и обязанность работодателя</vt:lpstr>
      <vt:lpstr>Индексация – право и обязанность работодателя</vt:lpstr>
      <vt:lpstr>Изменение условий об оплате труда</vt:lpstr>
      <vt:lpstr>Изменение условий об оплате труда</vt:lpstr>
      <vt:lpstr>Задержка заработной платы и приостановление работы</vt:lpstr>
      <vt:lpstr>Презентация PowerPoint</vt:lpstr>
      <vt:lpstr>Инструктажи: первичный и повторный</vt:lpstr>
      <vt:lpstr>Обжалование результатов СОУТ</vt:lpstr>
      <vt:lpstr>Право работников присутствовать при проведении СОУТ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Судебная практика о разрешении индивидуальных трудовых споров</dc:title>
  <dc:creator>Учетная запись Майкрософт</dc:creator>
  <cp:lastModifiedBy>SaurinS</cp:lastModifiedBy>
  <cp:revision>25</cp:revision>
  <dcterms:created xsi:type="dcterms:W3CDTF">2023-11-19T12:55:31Z</dcterms:created>
  <dcterms:modified xsi:type="dcterms:W3CDTF">2024-09-05T21:24:31Z</dcterms:modified>
</cp:coreProperties>
</file>